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4" r:id="rId7"/>
  </p:sldMasterIdLst>
  <p:notesMasterIdLst>
    <p:notesMasterId r:id="rId71"/>
  </p:notesMasterIdLst>
  <p:handoutMasterIdLst>
    <p:handoutMasterId r:id="rId72"/>
  </p:handoutMasterIdLst>
  <p:sldIdLst>
    <p:sldId id="260" r:id="rId8"/>
    <p:sldId id="336" r:id="rId9"/>
    <p:sldId id="344" r:id="rId10"/>
    <p:sldId id="348" r:id="rId11"/>
    <p:sldId id="342" r:id="rId12"/>
    <p:sldId id="278" r:id="rId13"/>
    <p:sldId id="346" r:id="rId14"/>
    <p:sldId id="271" r:id="rId15"/>
    <p:sldId id="272" r:id="rId16"/>
    <p:sldId id="266" r:id="rId17"/>
    <p:sldId id="345" r:id="rId18"/>
    <p:sldId id="263" r:id="rId19"/>
    <p:sldId id="267" r:id="rId20"/>
    <p:sldId id="269" r:id="rId21"/>
    <p:sldId id="274" r:id="rId22"/>
    <p:sldId id="273" r:id="rId23"/>
    <p:sldId id="281" r:id="rId24"/>
    <p:sldId id="277" r:id="rId25"/>
    <p:sldId id="275" r:id="rId26"/>
    <p:sldId id="347" r:id="rId27"/>
    <p:sldId id="265" r:id="rId28"/>
    <p:sldId id="280" r:id="rId29"/>
    <p:sldId id="276" r:id="rId30"/>
    <p:sldId id="268" r:id="rId31"/>
    <p:sldId id="343" r:id="rId32"/>
    <p:sldId id="279" r:id="rId33"/>
    <p:sldId id="349" r:id="rId34"/>
    <p:sldId id="362" r:id="rId35"/>
    <p:sldId id="351" r:id="rId36"/>
    <p:sldId id="352" r:id="rId37"/>
    <p:sldId id="284" r:id="rId38"/>
    <p:sldId id="355" r:id="rId39"/>
    <p:sldId id="311" r:id="rId40"/>
    <p:sldId id="312" r:id="rId41"/>
    <p:sldId id="313" r:id="rId42"/>
    <p:sldId id="316" r:id="rId43"/>
    <p:sldId id="363" r:id="rId44"/>
    <p:sldId id="321" r:id="rId45"/>
    <p:sldId id="356" r:id="rId46"/>
    <p:sldId id="319" r:id="rId47"/>
    <p:sldId id="338" r:id="rId48"/>
    <p:sldId id="357" r:id="rId49"/>
    <p:sldId id="322" r:id="rId50"/>
    <p:sldId id="324" r:id="rId51"/>
    <p:sldId id="325" r:id="rId52"/>
    <p:sldId id="358" r:id="rId53"/>
    <p:sldId id="326" r:id="rId54"/>
    <p:sldId id="350" r:id="rId55"/>
    <p:sldId id="328" r:id="rId56"/>
    <p:sldId id="353" r:id="rId57"/>
    <p:sldId id="354" r:id="rId58"/>
    <p:sldId id="339" r:id="rId59"/>
    <p:sldId id="359" r:id="rId60"/>
    <p:sldId id="332" r:id="rId61"/>
    <p:sldId id="331" r:id="rId62"/>
    <p:sldId id="360" r:id="rId63"/>
    <p:sldId id="341" r:id="rId64"/>
    <p:sldId id="329" r:id="rId65"/>
    <p:sldId id="361" r:id="rId66"/>
    <p:sldId id="330" r:id="rId67"/>
    <p:sldId id="333" r:id="rId68"/>
    <p:sldId id="334" r:id="rId69"/>
    <p:sldId id="335" r:id="rId7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Atelier 1 : Se préparer" id="{A7781FF7-AC38-4E46-9722-297F12ACD0F4}">
          <p14:sldIdLst>
            <p14:sldId id="260"/>
            <p14:sldId id="336"/>
            <p14:sldId id="344"/>
            <p14:sldId id="348"/>
            <p14:sldId id="342"/>
            <p14:sldId id="278"/>
            <p14:sldId id="346"/>
            <p14:sldId id="271"/>
            <p14:sldId id="272"/>
            <p14:sldId id="266"/>
            <p14:sldId id="345"/>
            <p14:sldId id="263"/>
            <p14:sldId id="267"/>
            <p14:sldId id="269"/>
            <p14:sldId id="274"/>
            <p14:sldId id="273"/>
            <p14:sldId id="281"/>
            <p14:sldId id="277"/>
            <p14:sldId id="275"/>
            <p14:sldId id="347"/>
            <p14:sldId id="265"/>
            <p14:sldId id="280"/>
            <p14:sldId id="276"/>
            <p14:sldId id="268"/>
            <p14:sldId id="343"/>
            <p14:sldId id="279"/>
          </p14:sldIdLst>
        </p14:section>
        <p14:section name="Atelier 2 : Préparer le terrain" id="{E6455081-9F7F-47DE-A266-6311020EEA4A}">
          <p14:sldIdLst>
            <p14:sldId id="349"/>
            <p14:sldId id="362"/>
            <p14:sldId id="351"/>
            <p14:sldId id="352"/>
            <p14:sldId id="284"/>
            <p14:sldId id="355"/>
            <p14:sldId id="311"/>
            <p14:sldId id="312"/>
            <p14:sldId id="313"/>
            <p14:sldId id="316"/>
            <p14:sldId id="363"/>
            <p14:sldId id="321"/>
            <p14:sldId id="356"/>
            <p14:sldId id="319"/>
            <p14:sldId id="338"/>
            <p14:sldId id="357"/>
            <p14:sldId id="322"/>
            <p14:sldId id="324"/>
            <p14:sldId id="325"/>
            <p14:sldId id="358"/>
            <p14:sldId id="326"/>
          </p14:sldIdLst>
        </p14:section>
        <p14:section name="Atelier 3 : Travailler en commun" id="{D6F46C85-709C-477C-8A5B-341A166BA73F}">
          <p14:sldIdLst>
            <p14:sldId id="350"/>
            <p14:sldId id="328"/>
            <p14:sldId id="353"/>
            <p14:sldId id="354"/>
            <p14:sldId id="339"/>
            <p14:sldId id="359"/>
            <p14:sldId id="332"/>
            <p14:sldId id="331"/>
            <p14:sldId id="360"/>
            <p14:sldId id="341"/>
            <p14:sldId id="329"/>
            <p14:sldId id="361"/>
            <p14:sldId id="330"/>
            <p14:sldId id="333"/>
            <p14:sldId id="334"/>
            <p14:sldId id="33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14E64C-142C-2822-9BE2-5BC00BF850ED}" name="Andrea Johnson" initials="AJ" userId="S::ajohnson@coach.ca::516bce8f-f739-4546-81bd-7d80f48f758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drea Johnson" initials="AJ" lastIdx="2" clrIdx="0">
    <p:extLst>
      <p:ext uri="{19B8F6BF-5375-455C-9EA6-DF929625EA0E}">
        <p15:presenceInfo xmlns:p15="http://schemas.microsoft.com/office/powerpoint/2012/main" userId="S::ajohnson@coach.ca::516bce8f-f739-4546-81bd-7d80f48f7584" providerId="AD"/>
      </p:ext>
    </p:extLst>
  </p:cmAuthor>
  <p:cmAuthor id="2" name="Guest User" initials="GU" lastIdx="2" clrIdx="1">
    <p:extLst>
      <p:ext uri="{19B8F6BF-5375-455C-9EA6-DF929625EA0E}">
        <p15:presenceInfo xmlns:p15="http://schemas.microsoft.com/office/powerpoint/2012/main" userId="S::urn:spo:anon#a450a6ae2f359562ef06a2ba20de74ebc4de60700d85124d6e88bb4d465760c6::" providerId="AD"/>
      </p:ext>
    </p:extLst>
  </p:cmAuthor>
  <p:cmAuthor id="3" name="Guest User" initials="GU [2]" lastIdx="1" clrIdx="2">
    <p:extLst>
      <p:ext uri="{19B8F6BF-5375-455C-9EA6-DF929625EA0E}">
        <p15:presenceInfo xmlns:p15="http://schemas.microsoft.com/office/powerpoint/2012/main" userId="S::urn:spo:anon#32b78bcbbc91bcf7bdaf2c1edb6ea11678ef72205a0f785d97fae58c82a893fa::" providerId="AD"/>
      </p:ext>
    </p:extLst>
  </p:cmAuthor>
  <p:cmAuthor id="4" name="Claudia Gagnon(She/Her)" initials="CG" lastIdx="1" clrIdx="3">
    <p:extLst>
      <p:ext uri="{19B8F6BF-5375-455C-9EA6-DF929625EA0E}">
        <p15:presenceInfo xmlns:p15="http://schemas.microsoft.com/office/powerpoint/2012/main" userId="S::cgagnon@coach.ca::2607071c-732f-47df-9a4e-243c86d702ac" providerId="AD"/>
      </p:ext>
    </p:extLst>
  </p:cmAuthor>
  <p:cmAuthor id="5" name="Lise Lafontaine" initials="LL" lastIdx="1" clrIdx="4">
    <p:extLst>
      <p:ext uri="{19B8F6BF-5375-455C-9EA6-DF929625EA0E}">
        <p15:presenceInfo xmlns:p15="http://schemas.microsoft.com/office/powerpoint/2012/main" userId="42a507f37abe174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2127"/>
    <a:srgbClr val="4954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67" autoAdjust="0"/>
    <p:restoredTop sz="85462" autoAdjust="0"/>
  </p:normalViewPr>
  <p:slideViewPr>
    <p:cSldViewPr snapToGrid="0">
      <p:cViewPr>
        <p:scale>
          <a:sx n="71" d="100"/>
          <a:sy n="71" d="100"/>
        </p:scale>
        <p:origin x="468" y="327"/>
      </p:cViewPr>
      <p:guideLst/>
    </p:cSldViewPr>
  </p:slideViewPr>
  <p:notesTextViewPr>
    <p:cViewPr>
      <p:scale>
        <a:sx n="400" d="100"/>
        <a:sy n="400" d="100"/>
      </p:scale>
      <p:origin x="0" y="0"/>
    </p:cViewPr>
  </p:notesTextViewPr>
  <p:notesViewPr>
    <p:cSldViewPr snapToGrid="0"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presProps" Target="presProps.xml"/><Relationship Id="rId79" Type="http://schemas.microsoft.com/office/2018/10/relationships/authors" Target="authors.xml"/><Relationship Id="rId5" Type="http://schemas.openxmlformats.org/officeDocument/2006/relationships/customXml" Target="../customXml/item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commentAuthors" Target="commentAuthors.xml"/><Relationship Id="rId78"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theme" Target="theme/theme1.xml"/><Relationship Id="rId7" Type="http://schemas.openxmlformats.org/officeDocument/2006/relationships/slideMaster" Target="slideMasters/slideMaster1.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Gagnon(She/Her)" userId="2607071c-732f-47df-9a4e-243c86d702ac" providerId="ADAL" clId="{FAC65ABE-E9BC-4C3C-B574-5423583CA618}"/>
    <pc:docChg chg="custSel modSld">
      <pc:chgData name="Claudia Gagnon(She/Her)" userId="2607071c-732f-47df-9a4e-243c86d702ac" providerId="ADAL" clId="{FAC65ABE-E9BC-4C3C-B574-5423583CA618}" dt="2026-06-12T14:13:01.805" v="29" actId="1076"/>
      <pc:docMkLst>
        <pc:docMk/>
      </pc:docMkLst>
      <pc:sldChg chg="addSp delSp modSp mod">
        <pc:chgData name="Claudia Gagnon(She/Her)" userId="2607071c-732f-47df-9a4e-243c86d702ac" providerId="ADAL" clId="{FAC65ABE-E9BC-4C3C-B574-5423583CA618}" dt="2026-06-12T14:13:01.805" v="29" actId="1076"/>
        <pc:sldMkLst>
          <pc:docMk/>
          <pc:sldMk cId="2797311968" sldId="273"/>
        </pc:sldMkLst>
        <pc:picChg chg="add mod">
          <ac:chgData name="Claudia Gagnon(She/Her)" userId="2607071c-732f-47df-9a4e-243c86d702ac" providerId="ADAL" clId="{FAC65ABE-E9BC-4C3C-B574-5423583CA618}" dt="2026-06-12T14:09:30.066" v="19" actId="208"/>
          <ac:picMkLst>
            <pc:docMk/>
            <pc:sldMk cId="2797311968" sldId="273"/>
            <ac:picMk id="4" creationId="{99893EC9-4A67-C362-9BBE-376CFC8257DA}"/>
          </ac:picMkLst>
        </pc:picChg>
        <pc:picChg chg="add mod">
          <ac:chgData name="Claudia Gagnon(She/Her)" userId="2607071c-732f-47df-9a4e-243c86d702ac" providerId="ADAL" clId="{FAC65ABE-E9BC-4C3C-B574-5423583CA618}" dt="2026-06-12T14:11:23.368" v="24" actId="208"/>
          <ac:picMkLst>
            <pc:docMk/>
            <pc:sldMk cId="2797311968" sldId="273"/>
            <ac:picMk id="6" creationId="{FE037D35-2BCF-E1BD-65DB-D1D97F25515A}"/>
          </ac:picMkLst>
        </pc:picChg>
        <pc:picChg chg="del">
          <ac:chgData name="Claudia Gagnon(She/Her)" userId="2607071c-732f-47df-9a4e-243c86d702ac" providerId="ADAL" clId="{FAC65ABE-E9BC-4C3C-B574-5423583CA618}" dt="2026-06-12T14:10:55.775" v="20" actId="478"/>
          <ac:picMkLst>
            <pc:docMk/>
            <pc:sldMk cId="2797311968" sldId="273"/>
            <ac:picMk id="7" creationId="{7B70119C-1012-DCC1-D66F-F64CF904D2EB}"/>
          </ac:picMkLst>
        </pc:picChg>
        <pc:picChg chg="del">
          <ac:chgData name="Claudia Gagnon(She/Her)" userId="2607071c-732f-47df-9a4e-243c86d702ac" providerId="ADAL" clId="{FAC65ABE-E9BC-4C3C-B574-5423583CA618}" dt="2026-06-12T14:12:25.011" v="25" actId="478"/>
          <ac:picMkLst>
            <pc:docMk/>
            <pc:sldMk cId="2797311968" sldId="273"/>
            <ac:picMk id="9" creationId="{EF945E21-17BD-343B-D5F9-0785828DABA4}"/>
          </ac:picMkLst>
        </pc:picChg>
        <pc:picChg chg="add mod">
          <ac:chgData name="Claudia Gagnon(She/Her)" userId="2607071c-732f-47df-9a4e-243c86d702ac" providerId="ADAL" clId="{FAC65ABE-E9BC-4C3C-B574-5423583CA618}" dt="2026-06-12T14:13:01.805" v="29" actId="1076"/>
          <ac:picMkLst>
            <pc:docMk/>
            <pc:sldMk cId="2797311968" sldId="273"/>
            <ac:picMk id="10" creationId="{64AEA3C6-BC68-BC45-ED6E-62A19F994733}"/>
          </ac:picMkLst>
        </pc:picChg>
        <pc:picChg chg="del">
          <ac:chgData name="Claudia Gagnon(She/Her)" userId="2607071c-732f-47df-9a4e-243c86d702ac" providerId="ADAL" clId="{FAC65ABE-E9BC-4C3C-B574-5423583CA618}" dt="2026-06-12T14:08:05.872" v="0" actId="478"/>
          <ac:picMkLst>
            <pc:docMk/>
            <pc:sldMk cId="2797311968" sldId="273"/>
            <ac:picMk id="11" creationId="{EF95D214-A9A4-47A6-7E68-E305F62ED23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2CB634-38CC-AA46-810D-EFD5B0193B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09F7D13-B121-0D46-86B2-42C079D44B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7B5E60-D7ED-FE42-B0F8-21986DA84341}" type="datetimeFigureOut">
              <a:rPr lang="en-US" smtClean="0"/>
              <a:t>6/12/2026</a:t>
            </a:fld>
            <a:endParaRPr lang="en-US"/>
          </a:p>
        </p:txBody>
      </p:sp>
      <p:sp>
        <p:nvSpPr>
          <p:cNvPr id="4" name="Footer Placeholder 3">
            <a:extLst>
              <a:ext uri="{FF2B5EF4-FFF2-40B4-BE49-F238E27FC236}">
                <a16:creationId xmlns:a16="http://schemas.microsoft.com/office/drawing/2014/main" id="{8AE3575E-E1E6-5040-8AB7-A6AC3B8C4F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A1A71C3-568E-A240-A8CA-6D27DEEA56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F7169D-846F-6349-874A-195E038C4178}" type="slidenum">
              <a:rPr lang="en-US" smtClean="0"/>
              <a:t>‹#›</a:t>
            </a:fld>
            <a:endParaRPr lang="en-US"/>
          </a:p>
        </p:txBody>
      </p:sp>
    </p:spTree>
    <p:extLst>
      <p:ext uri="{BB962C8B-B14F-4D97-AF65-F5344CB8AC3E}">
        <p14:creationId xmlns:p14="http://schemas.microsoft.com/office/powerpoint/2010/main" val="1874317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6EB6CC-A377-4A76-9554-AA87873C1339}" type="datetimeFigureOut">
              <a:rPr lang="en-US" smtClean="0"/>
              <a:t>6/12/2026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A0FAC1-684B-477E-9533-C6BDA82F0294}" type="slidenum">
              <a:rPr lang="en-US" smtClean="0"/>
              <a:t>‹#›</a:t>
            </a:fld>
            <a:endParaRPr lang="en-US"/>
          </a:p>
        </p:txBody>
      </p:sp>
    </p:spTree>
    <p:extLst>
      <p:ext uri="{BB962C8B-B14F-4D97-AF65-F5344CB8AC3E}">
        <p14:creationId xmlns:p14="http://schemas.microsoft.com/office/powerpoint/2010/main" val="2956540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BA0FAC1-684B-477E-9533-C6BDA82F0294}" type="slidenum">
              <a:rPr lang="en-US" smtClean="0"/>
              <a:t>1</a:t>
            </a:fld>
            <a:endParaRPr lang="en-US"/>
          </a:p>
        </p:txBody>
      </p:sp>
    </p:spTree>
    <p:extLst>
      <p:ext uri="{BB962C8B-B14F-4D97-AF65-F5344CB8AC3E}">
        <p14:creationId xmlns:p14="http://schemas.microsoft.com/office/powerpoint/2010/main" val="2512952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A0FAC1-684B-477E-9533-C6BDA82F0294}" type="slidenum">
              <a:rPr lang="en-US" smtClean="0"/>
              <a:t>6</a:t>
            </a:fld>
            <a:endParaRPr lang="en-US"/>
          </a:p>
        </p:txBody>
      </p:sp>
    </p:spTree>
    <p:extLst>
      <p:ext uri="{BB962C8B-B14F-4D97-AF65-F5344CB8AC3E}">
        <p14:creationId xmlns:p14="http://schemas.microsoft.com/office/powerpoint/2010/main" val="3557505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BA0FAC1-684B-477E-9533-C6BDA82F0294}" type="slidenum">
              <a:rPr lang="en-US" smtClean="0"/>
              <a:t>14</a:t>
            </a:fld>
            <a:endParaRPr lang="en-US"/>
          </a:p>
        </p:txBody>
      </p:sp>
    </p:spTree>
    <p:extLst>
      <p:ext uri="{BB962C8B-B14F-4D97-AF65-F5344CB8AC3E}">
        <p14:creationId xmlns:p14="http://schemas.microsoft.com/office/powerpoint/2010/main" val="2189162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4EEF8D-BA24-4278-BB6C-6110CA86AF36}" type="slidenum">
              <a:rPr lang="en-US" smtClean="0"/>
              <a:t>16</a:t>
            </a:fld>
            <a:endParaRPr lang="en-US"/>
          </a:p>
        </p:txBody>
      </p:sp>
    </p:spTree>
    <p:extLst>
      <p:ext uri="{BB962C8B-B14F-4D97-AF65-F5344CB8AC3E}">
        <p14:creationId xmlns:p14="http://schemas.microsoft.com/office/powerpoint/2010/main" val="337621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94EEF8D-BA24-4278-BB6C-6110CA86AF36}" type="slidenum">
              <a:rPr lang="en-US" smtClean="0"/>
              <a:t>17</a:t>
            </a:fld>
            <a:endParaRPr lang="en-US"/>
          </a:p>
        </p:txBody>
      </p:sp>
    </p:spTree>
    <p:extLst>
      <p:ext uri="{BB962C8B-B14F-4D97-AF65-F5344CB8AC3E}">
        <p14:creationId xmlns:p14="http://schemas.microsoft.com/office/powerpoint/2010/main" val="3124402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A0FAC1-684B-477E-9533-C6BDA82F0294}" type="slidenum">
              <a:rPr lang="en-US" smtClean="0"/>
              <a:t>21</a:t>
            </a:fld>
            <a:endParaRPr lang="en-US"/>
          </a:p>
        </p:txBody>
      </p:sp>
    </p:spTree>
    <p:extLst>
      <p:ext uri="{BB962C8B-B14F-4D97-AF65-F5344CB8AC3E}">
        <p14:creationId xmlns:p14="http://schemas.microsoft.com/office/powerpoint/2010/main" val="1055637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A0FAC1-684B-477E-9533-C6BDA82F0294}" type="slidenum">
              <a:rPr lang="en-US" smtClean="0"/>
              <a:t>22</a:t>
            </a:fld>
            <a:endParaRPr lang="en-US"/>
          </a:p>
        </p:txBody>
      </p:sp>
    </p:spTree>
    <p:extLst>
      <p:ext uri="{BB962C8B-B14F-4D97-AF65-F5344CB8AC3E}">
        <p14:creationId xmlns:p14="http://schemas.microsoft.com/office/powerpoint/2010/main" val="3859459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A0FAC1-684B-477E-9533-C6BDA82F0294}" type="slidenum">
              <a:rPr lang="en-US" smtClean="0"/>
              <a:t>35</a:t>
            </a:fld>
            <a:endParaRPr lang="en-US"/>
          </a:p>
        </p:txBody>
      </p:sp>
    </p:spTree>
    <p:extLst>
      <p:ext uri="{BB962C8B-B14F-4D97-AF65-F5344CB8AC3E}">
        <p14:creationId xmlns:p14="http://schemas.microsoft.com/office/powerpoint/2010/main" val="484904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BA0FAC1-684B-477E-9533-C6BDA82F0294}" type="slidenum">
              <a:rPr lang="en-US" smtClean="0"/>
              <a:t>36</a:t>
            </a:fld>
            <a:endParaRPr lang="en-US"/>
          </a:p>
        </p:txBody>
      </p:sp>
    </p:spTree>
    <p:extLst>
      <p:ext uri="{BB962C8B-B14F-4D97-AF65-F5344CB8AC3E}">
        <p14:creationId xmlns:p14="http://schemas.microsoft.com/office/powerpoint/2010/main" val="20989200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9C5DD5-8D34-0B6E-F1D1-F15324E3049C}"/>
              </a:ext>
            </a:extLst>
          </p:cNvPr>
          <p:cNvPicPr>
            <a:picLocks noChangeAspect="1"/>
          </p:cNvPicPr>
          <p:nvPr userDrawn="1"/>
        </p:nvPicPr>
        <p:blipFill>
          <a:blip r:embed="rId2"/>
          <a:stretch>
            <a:fillRect/>
          </a:stretch>
        </p:blipFill>
        <p:spPr>
          <a:xfrm>
            <a:off x="0" y="0"/>
            <a:ext cx="12189544" cy="6858000"/>
          </a:xfrm>
          <a:prstGeom prst="rect">
            <a:avLst/>
          </a:prstGeom>
        </p:spPr>
      </p:pic>
      <p:pic>
        <p:nvPicPr>
          <p:cNvPr id="8" name="Picture 8">
            <a:extLst>
              <a:ext uri="{FF2B5EF4-FFF2-40B4-BE49-F238E27FC236}">
                <a16:creationId xmlns:a16="http://schemas.microsoft.com/office/drawing/2014/main" id="{F96CF7AC-0045-D403-1C0B-9CDF34DEC58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301163" y="5273675"/>
            <a:ext cx="240665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3207913"/>
      </p:ext>
    </p:extLst>
  </p:cSld>
  <p:clrMapOvr>
    <a:masterClrMapping/>
  </p:clrMapOvr>
  <p:extLst>
    <p:ext uri="{DCECCB84-F9BA-43D5-87BE-67443E8EF086}">
      <p15:sldGuideLst xmlns:p15="http://schemas.microsoft.com/office/powerpoint/2012/main">
        <p15:guide id="1" orient="horz" pos="408" userDrawn="1">
          <p15:clr>
            <a:srgbClr val="FBAE40"/>
          </p15:clr>
        </p15:guide>
        <p15:guide id="2" pos="384" userDrawn="1">
          <p15:clr>
            <a:srgbClr val="FBAE40"/>
          </p15:clr>
        </p15:guide>
        <p15:guide id="3" pos="729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677685-C077-B052-6FDA-7EEDAB2A87EC}"/>
              </a:ext>
            </a:extLst>
          </p:cNvPr>
          <p:cNvPicPr>
            <a:picLocks noChangeAspect="1"/>
          </p:cNvPicPr>
          <p:nvPr userDrawn="1"/>
        </p:nvPicPr>
        <p:blipFill>
          <a:blip r:embed="rId2"/>
          <a:stretch>
            <a:fillRect/>
          </a:stretch>
        </p:blipFill>
        <p:spPr>
          <a:xfrm>
            <a:off x="0" y="0"/>
            <a:ext cx="12189544" cy="6858000"/>
          </a:xfrm>
          <a:prstGeom prst="rect">
            <a:avLst/>
          </a:prstGeom>
        </p:spPr>
      </p:pic>
      <p:pic>
        <p:nvPicPr>
          <p:cNvPr id="3" name="Picture 7">
            <a:extLst>
              <a:ext uri="{FF2B5EF4-FFF2-40B4-BE49-F238E27FC236}">
                <a16:creationId xmlns:a16="http://schemas.microsoft.com/office/drawing/2014/main" id="{607E3915-51DE-47C8-993C-68FA90AB338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4825" y="5619750"/>
            <a:ext cx="1608138"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E677F83F-276E-45FA-9F87-67F3C3AC299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301163" y="5273675"/>
            <a:ext cx="240665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9512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51499E-0ACF-7874-D5AF-A79A2F0A8072}"/>
              </a:ext>
            </a:extLst>
          </p:cNvPr>
          <p:cNvPicPr>
            <a:picLocks noChangeAspect="1"/>
          </p:cNvPicPr>
          <p:nvPr userDrawn="1"/>
        </p:nvPicPr>
        <p:blipFill>
          <a:blip r:embed="rId2"/>
          <a:stretch>
            <a:fillRect/>
          </a:stretch>
        </p:blipFill>
        <p:spPr>
          <a:xfrm flipH="1">
            <a:off x="0" y="0"/>
            <a:ext cx="12192000" cy="6859382"/>
          </a:xfrm>
          <a:prstGeom prst="rect">
            <a:avLst/>
          </a:prstGeom>
        </p:spPr>
      </p:pic>
      <p:pic>
        <p:nvPicPr>
          <p:cNvPr id="3" name="Picture 7">
            <a:extLst>
              <a:ext uri="{FF2B5EF4-FFF2-40B4-BE49-F238E27FC236}">
                <a16:creationId xmlns:a16="http://schemas.microsoft.com/office/drawing/2014/main" id="{98B0503B-46EF-4771-903B-72CE8E59E96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83600" y="5811838"/>
            <a:ext cx="325596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99C404D5-B51F-4B96-941F-31A3F151D2C4}"/>
              </a:ext>
            </a:extLst>
          </p:cNvPr>
          <p:cNvSpPr>
            <a:spLocks noGrp="1"/>
          </p:cNvSpPr>
          <p:nvPr>
            <p:ph type="sldNum" sz="quarter" idx="4"/>
          </p:nvPr>
        </p:nvSpPr>
        <p:spPr>
          <a:xfrm>
            <a:off x="452437" y="6248220"/>
            <a:ext cx="2743200" cy="365125"/>
          </a:xfrm>
          <a:prstGeom prst="rect">
            <a:avLst/>
          </a:prstGeom>
        </p:spPr>
        <p:txBody>
          <a:bodyPr vert="horz" wrap="square" lIns="91440" tIns="45720" rIns="91440" bIns="45720" numCol="1" anchor="ctr" anchorCtr="0" compatLnSpc="1">
            <a:prstTxWarp prst="textNoShape">
              <a:avLst/>
            </a:prstTxWarp>
          </a:bodyPr>
          <a:lstStyle>
            <a:lvl1pPr algn="l" eaLnBrk="1" hangingPunct="1">
              <a:defRPr sz="800" b="0" i="0" baseline="0">
                <a:solidFill>
                  <a:srgbClr val="DA2127"/>
                </a:solidFill>
                <a:latin typeface="Arial" panose="020B0604020202020204" pitchFamily="34" charset="0"/>
              </a:defRPr>
            </a:lvl1pPr>
          </a:lstStyle>
          <a:p>
            <a:fld id="{3884788F-3909-4E53-9C01-7D724614CA0D}" type="slidenum">
              <a:rPr lang="en-US" altLang="en-US" smtClean="0"/>
              <a:pPr/>
              <a:t>‹#›</a:t>
            </a:fld>
            <a:endParaRPr lang="en-US" altLang="en-US" dirty="0"/>
          </a:p>
        </p:txBody>
      </p:sp>
    </p:spTree>
    <p:extLst>
      <p:ext uri="{BB962C8B-B14F-4D97-AF65-F5344CB8AC3E}">
        <p14:creationId xmlns:p14="http://schemas.microsoft.com/office/powerpoint/2010/main" val="17711665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7F009C-7574-1D2D-C8F3-6C45D2475C1E}"/>
              </a:ext>
            </a:extLst>
          </p:cNvPr>
          <p:cNvPicPr>
            <a:picLocks noChangeAspect="1"/>
          </p:cNvPicPr>
          <p:nvPr userDrawn="1"/>
        </p:nvPicPr>
        <p:blipFill>
          <a:blip r:embed="rId2"/>
          <a:stretch>
            <a:fillRect/>
          </a:stretch>
        </p:blipFill>
        <p:spPr>
          <a:xfrm flipH="1">
            <a:off x="0" y="0"/>
            <a:ext cx="12192000" cy="6859382"/>
          </a:xfrm>
          <a:prstGeom prst="rect">
            <a:avLst/>
          </a:prstGeom>
        </p:spPr>
      </p:pic>
      <p:pic>
        <p:nvPicPr>
          <p:cNvPr id="6" name="Picture 7">
            <a:extLst>
              <a:ext uri="{FF2B5EF4-FFF2-40B4-BE49-F238E27FC236}">
                <a16:creationId xmlns:a16="http://schemas.microsoft.com/office/drawing/2014/main" id="{FFB7B245-9565-43FD-E3DF-56F3816FCB8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83600" y="5811838"/>
            <a:ext cx="325596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AE89B9DA-7FED-4132-899A-66020D7E746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7038" y="6040438"/>
            <a:ext cx="187801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8041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0CBB70-37DF-C126-79E7-F084B6B70875}"/>
              </a:ext>
            </a:extLst>
          </p:cNvPr>
          <p:cNvPicPr>
            <a:picLocks noChangeAspect="1"/>
          </p:cNvPicPr>
          <p:nvPr userDrawn="1"/>
        </p:nvPicPr>
        <p:blipFill>
          <a:blip r:embed="rId2"/>
          <a:stretch>
            <a:fillRect/>
          </a:stretch>
        </p:blipFill>
        <p:spPr>
          <a:xfrm flipH="1">
            <a:off x="0" y="0"/>
            <a:ext cx="12192000" cy="6859382"/>
          </a:xfrm>
          <a:prstGeom prst="rect">
            <a:avLst/>
          </a:prstGeom>
        </p:spPr>
      </p:pic>
      <p:pic>
        <p:nvPicPr>
          <p:cNvPr id="6" name="Picture 7">
            <a:extLst>
              <a:ext uri="{FF2B5EF4-FFF2-40B4-BE49-F238E27FC236}">
                <a16:creationId xmlns:a16="http://schemas.microsoft.com/office/drawing/2014/main" id="{7CFCF7DF-EECB-D55D-4291-A02E7785A25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83600" y="5811838"/>
            <a:ext cx="325596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A5A027BA-E62D-4A4A-944F-13A83ED999B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88938" y="5880100"/>
            <a:ext cx="1160462"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6851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33E3FBD-C4C6-4763-ABA4-0AFA40697F7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4CFA8FE9-28FD-4290-BA9A-AA0383B85FD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8C43DA9F-AF91-471D-A1FB-974209E414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i="0" smtClean="0">
                <a:solidFill>
                  <a:schemeClr val="tx1">
                    <a:tint val="75000"/>
                  </a:schemeClr>
                </a:solidFill>
                <a:latin typeface="Arial" panose="020B0604020202020204" pitchFamily="34" charset="0"/>
              </a:defRPr>
            </a:lvl1pPr>
          </a:lstStyle>
          <a:p>
            <a:pPr>
              <a:defRPr/>
            </a:pPr>
            <a:endParaRPr lang="en-US" dirty="0"/>
          </a:p>
        </p:txBody>
      </p:sp>
      <p:sp>
        <p:nvSpPr>
          <p:cNvPr id="5" name="Footer Placeholder 4">
            <a:extLst>
              <a:ext uri="{FF2B5EF4-FFF2-40B4-BE49-F238E27FC236}">
                <a16:creationId xmlns:a16="http://schemas.microsoft.com/office/drawing/2014/main" id="{196762D8-3478-42DC-9A38-2C61081E99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i="0" dirty="0">
                <a:solidFill>
                  <a:schemeClr val="tx1">
                    <a:tint val="75000"/>
                  </a:schemeClr>
                </a:solidFill>
                <a:latin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55752708-A6B8-4271-9FF2-E9F02E276A9B}"/>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i="0" baseline="0">
                <a:solidFill>
                  <a:schemeClr val="bg1">
                    <a:lumMod val="65000"/>
                  </a:schemeClr>
                </a:solidFill>
                <a:latin typeface="Arial" panose="020B0604020202020204" pitchFamily="34" charset="0"/>
              </a:defRPr>
            </a:lvl1pPr>
          </a:lstStyle>
          <a:p>
            <a:fld id="{3884788F-3909-4E53-9C01-7D724614CA0D}"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3774" r:id="rId1"/>
    <p:sldLayoutId id="2147483776" r:id="rId2"/>
    <p:sldLayoutId id="2147483777" r:id="rId3"/>
    <p:sldLayoutId id="2147483778" r:id="rId4"/>
    <p:sldLayoutId id="2147483779" r:id="rId5"/>
  </p:sldLayoutIdLst>
  <p:hf hdr="0" ftr="0" dt="0"/>
  <p:txStyles>
    <p:titleStyle>
      <a:lvl1pPr algn="l" rtl="0" fontAlgn="base">
        <a:lnSpc>
          <a:spcPct val="90000"/>
        </a:lnSpc>
        <a:spcBef>
          <a:spcPct val="0"/>
        </a:spcBef>
        <a:spcAft>
          <a:spcPct val="0"/>
        </a:spcAft>
        <a:defRPr sz="3600" b="0" i="0" kern="1200" baseline="0">
          <a:solidFill>
            <a:srgbClr val="C00000"/>
          </a:solidFill>
          <a:latin typeface="Arial" panose="020B0604020202020204" pitchFamily="34" charset="0"/>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3600" b="0" i="0" kern="1200">
          <a:solidFill>
            <a:schemeClr val="tx1"/>
          </a:solidFill>
          <a:latin typeface="Arial" panose="020B0604020202020204" pitchFamily="34" charset="0"/>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i="0" kern="1200">
          <a:solidFill>
            <a:schemeClr val="tx1"/>
          </a:solidFill>
          <a:latin typeface="Arial" panose="020B0604020202020204" pitchFamily="34" charset="0"/>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1">
            <a:extLst>
              <a:ext uri="{FF2B5EF4-FFF2-40B4-BE49-F238E27FC236}">
                <a16:creationId xmlns:a16="http://schemas.microsoft.com/office/drawing/2014/main" id="{287D43E4-2397-4DFF-9F3C-F434C955A465}"/>
              </a:ext>
            </a:extLst>
          </p:cNvPr>
          <p:cNvSpPr txBox="1">
            <a:spLocks noChangeArrowheads="1"/>
          </p:cNvSpPr>
          <p:nvPr/>
        </p:nvSpPr>
        <p:spPr bwMode="auto">
          <a:xfrm>
            <a:off x="584200" y="1402615"/>
            <a:ext cx="983138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dirty="0">
                <a:solidFill>
                  <a:schemeClr val="bg1"/>
                </a:solidFill>
                <a:latin typeface="Arial" panose="020B0604020202020204" pitchFamily="34" charset="0"/>
                <a:cs typeface="Arial" panose="020B0604020202020204" pitchFamily="34" charset="0"/>
              </a:rPr>
              <a:t>Formation pour des </a:t>
            </a:r>
            <a:r>
              <a:rPr lang="en-US" altLang="en-US" sz="3600" b="1" dirty="0" err="1">
                <a:solidFill>
                  <a:schemeClr val="bg1"/>
                </a:solidFill>
                <a:latin typeface="Arial" panose="020B0604020202020204" pitchFamily="34" charset="0"/>
                <a:cs typeface="Arial" panose="020B0604020202020204" pitchFamily="34" charset="0"/>
              </a:rPr>
              <a:t>mentorés</a:t>
            </a:r>
            <a:r>
              <a:rPr lang="en-US" altLang="en-US" sz="3600" b="1"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efficaces</a:t>
            </a:r>
            <a:endParaRPr lang="en-US" altLang="en-US" sz="3600" b="1" dirty="0">
              <a:solidFill>
                <a:schemeClr val="bg1"/>
              </a:solidFill>
              <a:latin typeface="Arial" panose="020B0604020202020204" pitchFamily="34" charset="0"/>
              <a:cs typeface="Arial" panose="020B0604020202020204" pitchFamily="34" charset="0"/>
            </a:endParaRPr>
          </a:p>
          <a:p>
            <a:pPr eaLnBrk="1" hangingPunct="1"/>
            <a:r>
              <a:rPr lang="en-US" altLang="en-US" sz="3600" dirty="0">
                <a:solidFill>
                  <a:schemeClr val="bg1"/>
                </a:solidFill>
                <a:latin typeface="Arial" panose="020B0604020202020204" pitchFamily="34" charset="0"/>
                <a:cs typeface="Arial" panose="020B0604020202020204" pitchFamily="34" charset="0"/>
              </a:rPr>
              <a:t>Atelier 1 : Se </a:t>
            </a:r>
            <a:r>
              <a:rPr lang="en-US" altLang="en-US" sz="3600" dirty="0" err="1">
                <a:solidFill>
                  <a:schemeClr val="bg1"/>
                </a:solidFill>
                <a:latin typeface="Arial" panose="020B0604020202020204" pitchFamily="34" charset="0"/>
                <a:cs typeface="Arial" panose="020B0604020202020204" pitchFamily="34" charset="0"/>
              </a:rPr>
              <a:t>préparer</a:t>
            </a:r>
            <a:endParaRPr lang="en-US" altLang="en-US" sz="3600" dirty="0">
              <a:solidFill>
                <a:schemeClr val="bg1"/>
              </a:solidFill>
              <a:latin typeface="Arial" panose="020B0604020202020204" pitchFamily="34" charset="0"/>
              <a:cs typeface="Arial" panose="020B0604020202020204" pitchFamily="34" charset="0"/>
            </a:endParaRPr>
          </a:p>
          <a:p>
            <a:pPr eaLnBrk="1" hangingPunct="1"/>
            <a:endParaRPr lang="en-US" altLang="en-US" sz="3600" b="1" dirty="0">
              <a:solidFill>
                <a:schemeClr val="bg1"/>
              </a:solidFill>
              <a:latin typeface="Arial" panose="020B0604020202020204" pitchFamily="34" charset="0"/>
              <a:cs typeface="Arial" panose="020B0604020202020204" pitchFamily="34" charset="0"/>
            </a:endParaRPr>
          </a:p>
        </p:txBody>
      </p:sp>
      <p:sp>
        <p:nvSpPr>
          <p:cNvPr id="8194" name="TextBox 2">
            <a:extLst>
              <a:ext uri="{FF2B5EF4-FFF2-40B4-BE49-F238E27FC236}">
                <a16:creationId xmlns:a16="http://schemas.microsoft.com/office/drawing/2014/main" id="{130165B3-2E74-459F-A11C-935B556518EA}"/>
              </a:ext>
            </a:extLst>
          </p:cNvPr>
          <p:cNvSpPr txBox="1">
            <a:spLocks noChangeArrowheads="1"/>
          </p:cNvSpPr>
          <p:nvPr/>
        </p:nvSpPr>
        <p:spPr bwMode="auto">
          <a:xfrm>
            <a:off x="584200" y="2837934"/>
            <a:ext cx="1219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highlight>
                  <a:srgbClr val="FFFF00"/>
                </a:highlight>
                <a:latin typeface="Arial" panose="020B0604020202020204" pitchFamily="34" charset="0"/>
                <a:cs typeface="Arial" panose="020B0604020202020204" pitchFamily="34" charset="0"/>
              </a:rPr>
              <a:t>Nom du </a:t>
            </a:r>
            <a:r>
              <a:rPr lang="en-US" altLang="en-US" dirty="0" err="1">
                <a:highlight>
                  <a:srgbClr val="FFFF00"/>
                </a:highlight>
                <a:latin typeface="Arial" panose="020B0604020202020204" pitchFamily="34" charset="0"/>
                <a:cs typeface="Arial" panose="020B0604020202020204" pitchFamily="34" charset="0"/>
              </a:rPr>
              <a:t>programme</a:t>
            </a:r>
            <a:r>
              <a:rPr lang="en-US" altLang="en-US" dirty="0">
                <a:highlight>
                  <a:srgbClr val="FFFF00"/>
                </a:highlight>
                <a:latin typeface="Arial" panose="020B0604020202020204" pitchFamily="34" charset="0"/>
                <a:cs typeface="Arial" panose="020B0604020202020204" pitchFamily="34" charset="0"/>
              </a:rPr>
              <a:t> de </a:t>
            </a:r>
            <a:r>
              <a:rPr lang="en-US" altLang="en-US" dirty="0" err="1">
                <a:highlight>
                  <a:srgbClr val="FFFF00"/>
                </a:highlight>
                <a:latin typeface="Arial" panose="020B0604020202020204" pitchFamily="34" charset="0"/>
                <a:cs typeface="Arial" panose="020B0604020202020204" pitchFamily="34" charset="0"/>
              </a:rPr>
              <a:t>mentorat</a:t>
            </a:r>
            <a:endParaRPr lang="en-US" altLang="en-US" dirty="0">
              <a:highlight>
                <a:srgbClr val="FFFF00"/>
              </a:highligh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255C053-D8DD-884F-B06D-E9C5703BD533}"/>
              </a:ext>
            </a:extLst>
          </p:cNvPr>
          <p:cNvSpPr txBox="1"/>
          <p:nvPr/>
        </p:nvSpPr>
        <p:spPr>
          <a:xfrm>
            <a:off x="584200" y="5819776"/>
            <a:ext cx="3487737" cy="600164"/>
          </a:xfrm>
          <a:prstGeom prst="rect">
            <a:avLst/>
          </a:prstGeom>
          <a:noFill/>
        </p:spPr>
        <p:txBody>
          <a:bodyPr>
            <a:spAutoFit/>
          </a:bodyPr>
          <a:lstStyle/>
          <a:p>
            <a:pPr eaLnBrk="1" fontAlgn="auto" hangingPunct="1">
              <a:spcBef>
                <a:spcPts val="0"/>
              </a:spcBef>
              <a:spcAft>
                <a:spcPts val="600"/>
              </a:spcAft>
              <a:defRPr/>
            </a:pPr>
            <a:r>
              <a:rPr lang="en-US" sz="1400" dirty="0">
                <a:highlight>
                  <a:srgbClr val="FFFF00"/>
                </a:highlight>
                <a:latin typeface="Arial" panose="020B0604020202020204" pitchFamily="34" charset="0"/>
                <a:cs typeface="Arial" panose="020B0604020202020204" pitchFamily="34" charset="0"/>
              </a:rPr>
              <a:t>Facilitator name</a:t>
            </a:r>
          </a:p>
          <a:p>
            <a:pPr eaLnBrk="1" fontAlgn="auto" hangingPunct="1">
              <a:spcBef>
                <a:spcPts val="0"/>
              </a:spcBef>
              <a:spcAft>
                <a:spcPts val="600"/>
              </a:spcAft>
              <a:defRPr/>
            </a:pPr>
            <a:r>
              <a:rPr lang="en-US" sz="1400" dirty="0">
                <a:highlight>
                  <a:srgbClr val="FFFF00"/>
                </a:highlight>
                <a:latin typeface="Arial" panose="020B0604020202020204" pitchFamily="34" charset="0"/>
                <a:cs typeface="Arial" panose="020B0604020202020204" pitchFamily="34" charset="0"/>
              </a:rPr>
              <a:t>Presentation date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1">
            <a:extLst>
              <a:ext uri="{FF2B5EF4-FFF2-40B4-BE49-F238E27FC236}">
                <a16:creationId xmlns:a16="http://schemas.microsoft.com/office/drawing/2014/main" id="{287D43E4-2397-4DFF-9F3C-F434C955A465}"/>
              </a:ext>
            </a:extLst>
          </p:cNvPr>
          <p:cNvSpPr txBox="1">
            <a:spLocks noChangeArrowheads="1"/>
          </p:cNvSpPr>
          <p:nvPr/>
        </p:nvSpPr>
        <p:spPr bwMode="auto">
          <a:xfrm>
            <a:off x="609600" y="2105561"/>
            <a:ext cx="57277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b="1" dirty="0">
                <a:solidFill>
                  <a:schemeClr val="bg1"/>
                </a:solidFill>
                <a:latin typeface="Arial" panose="020B0604020202020204" pitchFamily="34" charset="0"/>
                <a:cs typeface="Arial" panose="020B0604020202020204" pitchFamily="34" charset="0"/>
              </a:rPr>
              <a:t>Aperçu du </a:t>
            </a:r>
            <a:r>
              <a:rPr lang="en-US" altLang="en-US" sz="4000" b="1" dirty="0" err="1">
                <a:solidFill>
                  <a:schemeClr val="bg1"/>
                </a:solidFill>
                <a:latin typeface="Arial" panose="020B0604020202020204" pitchFamily="34" charset="0"/>
                <a:cs typeface="Arial" panose="020B0604020202020204" pitchFamily="34" charset="0"/>
              </a:rPr>
              <a:t>programme</a:t>
            </a:r>
            <a:r>
              <a:rPr lang="en-US" altLang="en-US" sz="4000" b="1" dirty="0">
                <a:solidFill>
                  <a:schemeClr val="bg1"/>
                </a:solidFill>
                <a:latin typeface="Arial" panose="020B0604020202020204" pitchFamily="34" charset="0"/>
                <a:cs typeface="Arial" panose="020B0604020202020204" pitchFamily="34" charset="0"/>
              </a:rPr>
              <a:t> de </a:t>
            </a:r>
            <a:r>
              <a:rPr lang="en-US" altLang="en-US" sz="4000" b="1" dirty="0" err="1">
                <a:solidFill>
                  <a:schemeClr val="bg1"/>
                </a:solidFill>
                <a:latin typeface="Arial" panose="020B0604020202020204" pitchFamily="34" charset="0"/>
                <a:cs typeface="Arial" panose="020B0604020202020204" pitchFamily="34" charset="0"/>
              </a:rPr>
              <a:t>mentorat</a:t>
            </a:r>
            <a:endParaRPr lang="en-US" alt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2859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nvSpPr>
        <p:spPr>
          <a:xfrm>
            <a:off x="720000" y="720000"/>
            <a:ext cx="8443913" cy="707886"/>
          </a:xfrm>
          <a:prstGeom prst="rect">
            <a:avLst/>
          </a:prstGeom>
          <a:noFill/>
        </p:spPr>
        <p:txBody>
          <a:bodyPr>
            <a:spAutoFit/>
          </a:bodyPr>
          <a:lstStyle/>
          <a:p>
            <a:pPr eaLnBrk="1" fontAlgn="auto" hangingPunct="1">
              <a:spcBef>
                <a:spcPts val="0"/>
              </a:spcBef>
              <a:spcAft>
                <a:spcPts val="0"/>
              </a:spcAft>
              <a:defRPr/>
            </a:pPr>
            <a:r>
              <a:rPr lang="en-US" sz="2000" dirty="0">
                <a:solidFill>
                  <a:srgbClr val="DA2127"/>
                </a:solidFill>
                <a:latin typeface="Arial" panose="020B0604020202020204" pitchFamily="34" charset="0"/>
                <a:cs typeface="Arial" panose="020B0604020202020204" pitchFamily="34" charset="0"/>
              </a:rPr>
              <a:t>Aperçu du </a:t>
            </a:r>
            <a:r>
              <a:rPr lang="en-US" sz="2000" dirty="0" err="1">
                <a:solidFill>
                  <a:srgbClr val="DA2127"/>
                </a:solidFill>
                <a:latin typeface="Arial" panose="020B0604020202020204" pitchFamily="34" charset="0"/>
                <a:cs typeface="Arial" panose="020B0604020202020204" pitchFamily="34" charset="0"/>
              </a:rPr>
              <a:t>programme</a:t>
            </a:r>
            <a:r>
              <a:rPr lang="en-US" sz="2000" dirty="0">
                <a:solidFill>
                  <a:srgbClr val="DA2127"/>
                </a:solidFill>
                <a:latin typeface="Arial" panose="020B0604020202020204" pitchFamily="34" charset="0"/>
                <a:cs typeface="Arial" panose="020B0604020202020204" pitchFamily="34" charset="0"/>
              </a:rPr>
              <a:t> de </a:t>
            </a:r>
            <a:r>
              <a:rPr lang="en-US" sz="2000" dirty="0" err="1">
                <a:solidFill>
                  <a:srgbClr val="DA2127"/>
                </a:solidFill>
                <a:latin typeface="Arial" panose="020B0604020202020204" pitchFamily="34" charset="0"/>
                <a:cs typeface="Arial" panose="020B0604020202020204" pitchFamily="34" charset="0"/>
              </a:rPr>
              <a:t>mentorat</a:t>
            </a:r>
            <a:endParaRPr lang="en-US" sz="2000" dirty="0">
              <a:solidFill>
                <a:srgbClr val="DA2127"/>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sz="2000" dirty="0">
              <a:solidFill>
                <a:srgbClr val="C0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061479C-C748-42D3-96A1-0D69DB6DEB6C}"/>
              </a:ext>
            </a:extLst>
          </p:cNvPr>
          <p:cNvSpPr>
            <a:spLocks noGrp="1"/>
          </p:cNvSpPr>
          <p:nvPr>
            <p:ph type="sldNum" sz="quarter" idx="4"/>
          </p:nvPr>
        </p:nvSpPr>
        <p:spPr/>
        <p:txBody>
          <a:bodyPr/>
          <a:lstStyle/>
          <a:p>
            <a:fld id="{3884788F-3909-4E53-9C01-7D724614CA0D}" type="slidenum">
              <a:rPr lang="en-US" altLang="en-US" smtClean="0"/>
              <a:pPr/>
              <a:t>11</a:t>
            </a:fld>
            <a:endParaRPr lang="en-US" altLang="en-US" dirty="0"/>
          </a:p>
        </p:txBody>
      </p:sp>
      <p:sp>
        <p:nvSpPr>
          <p:cNvPr id="6" name="TextBox 5">
            <a:extLst>
              <a:ext uri="{FF2B5EF4-FFF2-40B4-BE49-F238E27FC236}">
                <a16:creationId xmlns:a16="http://schemas.microsoft.com/office/drawing/2014/main" id="{320B2D96-B6C0-02E4-1B90-5581D2902180}"/>
              </a:ext>
            </a:extLst>
          </p:cNvPr>
          <p:cNvSpPr txBox="1"/>
          <p:nvPr>
            <p:custDataLst>
              <p:tags r:id="rId1"/>
            </p:custDataLst>
          </p:nvPr>
        </p:nvSpPr>
        <p:spPr>
          <a:xfrm>
            <a:off x="720000" y="1440000"/>
            <a:ext cx="9513778" cy="2200602"/>
          </a:xfrm>
          <a:prstGeom prst="rect">
            <a:avLst/>
          </a:prstGeom>
          <a:noFill/>
        </p:spPr>
        <p:txBody>
          <a:bodyPr wrap="square" rtlCol="0">
            <a:spAutoFit/>
          </a:bodyPr>
          <a:lstStyle/>
          <a:p>
            <a:pPr>
              <a:spcAft>
                <a:spcPts val="0"/>
              </a:spcAft>
            </a:pPr>
            <a:r>
              <a:rPr lang="fr-CA" sz="1600" b="1" dirty="0">
                <a:latin typeface="Arial" panose="020B0604020202020204" pitchFamily="34" charset="0"/>
                <a:cs typeface="Arial" panose="020B0604020202020204" pitchFamily="34" charset="0"/>
              </a:rPr>
              <a:t>Justification</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Pour être un mentoré efficace, il est essentiel de comprendre le programme de mentorat et les attentes relatives au rôle du mentoré.  </a:t>
            </a:r>
          </a:p>
          <a:p>
            <a:pPr>
              <a:spcBef>
                <a:spcPts val="1200"/>
              </a:spcBef>
              <a:spcAft>
                <a:spcPts val="0"/>
              </a:spcAft>
            </a:pPr>
            <a:r>
              <a:rPr lang="fr-CA" sz="1600" b="1" dirty="0">
                <a:latin typeface="Arial" panose="020B0604020202020204" pitchFamily="34" charset="0"/>
                <a:cs typeface="Arial" panose="020B0604020202020204" pitchFamily="34" charset="0"/>
              </a:rPr>
              <a:t>Objectif</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Présenter aux participants les éléments fondamentaux du programme de mentorat.</a:t>
            </a:r>
          </a:p>
          <a:p>
            <a:pPr>
              <a:spcBef>
                <a:spcPts val="1200"/>
              </a:spcBef>
              <a:spcAft>
                <a:spcPts val="0"/>
              </a:spcAft>
            </a:pPr>
            <a:r>
              <a:rPr lang="fr-CA" sz="1600" b="1" dirty="0">
                <a:latin typeface="Arial" panose="020B0604020202020204" pitchFamily="34" charset="0"/>
                <a:cs typeface="Arial" panose="020B0604020202020204" pitchFamily="34" charset="0"/>
              </a:rPr>
              <a:t>Processus</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Combiner la présentation des renseignements à une période de questions.</a:t>
            </a:r>
          </a:p>
        </p:txBody>
      </p:sp>
    </p:spTree>
    <p:extLst>
      <p:ext uri="{BB962C8B-B14F-4D97-AF65-F5344CB8AC3E}">
        <p14:creationId xmlns:p14="http://schemas.microsoft.com/office/powerpoint/2010/main" val="168792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8443913" cy="400110"/>
          </a:xfrm>
          <a:prstGeom prst="rect">
            <a:avLst/>
          </a:prstGeom>
          <a:noFill/>
        </p:spPr>
        <p:txBody>
          <a:bodyPr>
            <a:spAutoFit/>
          </a:bodyPr>
          <a:lstStyle/>
          <a:p>
            <a:pPr eaLnBrk="1" fontAlgn="auto" hangingPunct="1">
              <a:spcBef>
                <a:spcPts val="0"/>
              </a:spcBef>
              <a:spcAft>
                <a:spcPts val="0"/>
              </a:spcAft>
              <a:defRPr/>
            </a:pPr>
            <a:r>
              <a:rPr lang="en-US" sz="2000" dirty="0">
                <a:solidFill>
                  <a:srgbClr val="DA2127"/>
                </a:solidFill>
                <a:latin typeface="Arial" panose="020B0604020202020204" pitchFamily="34" charset="0"/>
                <a:cs typeface="Arial" panose="020B0604020202020204" pitchFamily="34" charset="0"/>
              </a:rPr>
              <a:t>À </a:t>
            </a:r>
            <a:r>
              <a:rPr lang="en-US" sz="2000" dirty="0" err="1">
                <a:solidFill>
                  <a:srgbClr val="DA2127"/>
                </a:solidFill>
                <a:latin typeface="Arial" panose="020B0604020202020204" pitchFamily="34" charset="0"/>
                <a:cs typeface="Arial" panose="020B0604020202020204" pitchFamily="34" charset="0"/>
              </a:rPr>
              <a:t>propos</a:t>
            </a:r>
            <a:r>
              <a:rPr lang="en-US" sz="2000" dirty="0">
                <a:solidFill>
                  <a:srgbClr val="DA2127"/>
                </a:solidFill>
                <a:latin typeface="Arial" panose="020B0604020202020204" pitchFamily="34" charset="0"/>
                <a:cs typeface="Arial" panose="020B0604020202020204" pitchFamily="34" charset="0"/>
              </a:rPr>
              <a:t> du </a:t>
            </a:r>
            <a:r>
              <a:rPr lang="en-US" sz="2000" dirty="0" err="1">
                <a:solidFill>
                  <a:srgbClr val="DA2127"/>
                </a:solidFill>
                <a:latin typeface="Arial" panose="020B0604020202020204" pitchFamily="34" charset="0"/>
                <a:cs typeface="Arial" panose="020B0604020202020204" pitchFamily="34" charset="0"/>
              </a:rPr>
              <a:t>programme</a:t>
            </a:r>
            <a:r>
              <a:rPr lang="en-US" sz="2000" dirty="0">
                <a:solidFill>
                  <a:srgbClr val="DA2127"/>
                </a:solidFill>
                <a:latin typeface="Arial" panose="020B0604020202020204" pitchFamily="34" charset="0"/>
                <a:cs typeface="Arial" panose="020B0604020202020204" pitchFamily="34" charset="0"/>
              </a:rPr>
              <a:t> de </a:t>
            </a:r>
            <a:r>
              <a:rPr lang="en-US" sz="2000" dirty="0" err="1">
                <a:solidFill>
                  <a:srgbClr val="DA2127"/>
                </a:solidFill>
                <a:latin typeface="Arial" panose="020B0604020202020204" pitchFamily="34" charset="0"/>
                <a:cs typeface="Arial" panose="020B0604020202020204" pitchFamily="34" charset="0"/>
              </a:rPr>
              <a:t>mentorat</a:t>
            </a:r>
            <a:endParaRPr lang="en-US" sz="2000" dirty="0">
              <a:solidFill>
                <a:srgbClr val="DA2127"/>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8B408E1-908F-4CFC-82D4-3ACD4BBD4F82}"/>
              </a:ext>
            </a:extLst>
          </p:cNvPr>
          <p:cNvSpPr>
            <a:spLocks noGrp="1"/>
          </p:cNvSpPr>
          <p:nvPr>
            <p:ph type="sldNum" sz="quarter" idx="4"/>
          </p:nvPr>
        </p:nvSpPr>
        <p:spPr/>
        <p:txBody>
          <a:bodyPr/>
          <a:lstStyle/>
          <a:p>
            <a:fld id="{3884788F-3909-4E53-9C01-7D724614CA0D}" type="slidenum">
              <a:rPr lang="en-US" altLang="en-US" smtClean="0"/>
              <a:pPr/>
              <a:t>12</a:t>
            </a:fld>
            <a:endParaRPr lang="en-US" altLang="en-US" dirty="0"/>
          </a:p>
        </p:txBody>
      </p:sp>
      <p:sp>
        <p:nvSpPr>
          <p:cNvPr id="8" name="TextBox 7">
            <a:extLst>
              <a:ext uri="{FF2B5EF4-FFF2-40B4-BE49-F238E27FC236}">
                <a16:creationId xmlns:a16="http://schemas.microsoft.com/office/drawing/2014/main" id="{567FD29C-0455-89D4-73F7-1EA1422E5C96}"/>
              </a:ext>
            </a:extLst>
          </p:cNvPr>
          <p:cNvSpPr txBox="1"/>
          <p:nvPr>
            <p:custDataLst>
              <p:tags r:id="rId1"/>
            </p:custDataLst>
          </p:nvPr>
        </p:nvSpPr>
        <p:spPr>
          <a:xfrm>
            <a:off x="720000" y="1440000"/>
            <a:ext cx="10443972" cy="2708434"/>
          </a:xfrm>
          <a:prstGeom prst="rect">
            <a:avLst/>
          </a:prstGeom>
          <a:noFill/>
        </p:spPr>
        <p:txBody>
          <a:bodyPr wrap="square">
            <a:spAutoFit/>
          </a:bodyPr>
          <a:lstStyle/>
          <a:p>
            <a:pPr marL="0" marR="0">
              <a:spcBef>
                <a:spcPts val="0"/>
              </a:spcBef>
              <a:spcAft>
                <a:spcPts val="0"/>
              </a:spcAft>
            </a:pPr>
            <a:r>
              <a:rPr lang="fr-CA" sz="1600" dirty="0">
                <a:highlight>
                  <a:srgbClr val="FFFF00"/>
                </a:highlight>
                <a:latin typeface="Arial" panose="020B0604020202020204" pitchFamily="34" charset="0"/>
                <a:ea typeface="Calibri" panose="020F0502020204030204" pitchFamily="34" charset="0"/>
                <a:cs typeface="Arial" panose="020B0604020202020204" pitchFamily="34" charset="0"/>
              </a:rPr>
              <a:t>Fournir une description du programme ici</a:t>
            </a:r>
            <a:r>
              <a:rPr lang="fr-CA" sz="1600" dirty="0">
                <a:latin typeface="Arial" panose="020B0604020202020204" pitchFamily="34" charset="0"/>
                <a:ea typeface="Calibri" panose="020F0502020204030204" pitchFamily="34" charset="0"/>
                <a:cs typeface="Arial" panose="020B0604020202020204" pitchFamily="34" charset="0"/>
              </a:rPr>
              <a:t> </a:t>
            </a:r>
          </a:p>
          <a:p>
            <a:pPr marL="0" marR="0">
              <a:spcBef>
                <a:spcPts val="200"/>
              </a:spcBef>
              <a:spcAft>
                <a:spcPts val="0"/>
              </a:spcAft>
            </a:pPr>
            <a:endParaRPr lang="en-US" sz="1600" b="1" dirty="0">
              <a:solidFill>
                <a:srgbClr val="D20A11"/>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fr-CA" sz="1600" b="1" dirty="0">
                <a:latin typeface="Arial" panose="020B0604020202020204" pitchFamily="34" charset="0"/>
                <a:ea typeface="Times New Roman" panose="02020603050405020304" pitchFamily="18" charset="0"/>
                <a:cs typeface="Arial" panose="020B0604020202020204" pitchFamily="34" charset="0"/>
              </a:rPr>
              <a:t>But du programme</a:t>
            </a:r>
          </a:p>
          <a:p>
            <a:pPr marL="0" marR="0">
              <a:spcBef>
                <a:spcPts val="200"/>
              </a:spcBef>
              <a:spcAft>
                <a:spcPts val="0"/>
              </a:spcAft>
            </a:pPr>
            <a:r>
              <a:rPr lang="fr-CA" sz="1600" dirty="0">
                <a:highlight>
                  <a:srgbClr val="FFFF00"/>
                </a:highlight>
                <a:latin typeface="Arial" panose="020B0604020202020204" pitchFamily="34" charset="0"/>
                <a:ea typeface="Calibri" panose="020F0502020204030204" pitchFamily="34" charset="0"/>
                <a:cs typeface="Arial" panose="020B0604020202020204" pitchFamily="34" charset="0"/>
              </a:rPr>
              <a:t>Décrire le but du programme</a:t>
            </a:r>
          </a:p>
          <a:p>
            <a:pPr marL="0" marR="0">
              <a:spcBef>
                <a:spcPts val="0"/>
              </a:spcBef>
              <a:spcAft>
                <a:spcPts val="0"/>
              </a:spcAft>
            </a:pPr>
            <a:r>
              <a:rPr lang="fr-CA" sz="1600" dirty="0">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fr-CA" sz="1600" b="1" dirty="0">
                <a:latin typeface="Arial" panose="020B0604020202020204" pitchFamily="34" charset="0"/>
                <a:ea typeface="Times New Roman" panose="02020603050405020304" pitchFamily="18" charset="0"/>
                <a:cs typeface="Arial" panose="020B0604020202020204" pitchFamily="34" charset="0"/>
              </a:rPr>
              <a:t>Objectifs du programme</a:t>
            </a:r>
          </a:p>
          <a:p>
            <a:pPr marL="284400" marR="0" lvl="0" indent="-284400">
              <a:spcBef>
                <a:spcPts val="200"/>
              </a:spcBef>
              <a:spcAft>
                <a:spcPts val="0"/>
              </a:spcAft>
              <a:buFont typeface="Arial" panose="020B0604020202020204" pitchFamily="34" charset="0"/>
              <a:buChar char="•"/>
            </a:pPr>
            <a:r>
              <a:rPr lang="fr-CA" sz="1600" dirty="0">
                <a:solidFill>
                  <a:srgbClr val="000000"/>
                </a:solidFill>
                <a:highlight>
                  <a:srgbClr val="FFFF00"/>
                </a:highlight>
                <a:latin typeface="Arial" panose="020B0604020202020204" pitchFamily="34" charset="0"/>
                <a:ea typeface="Calibri" panose="020F0502020204030204" pitchFamily="34" charset="0"/>
                <a:cs typeface="Arial" panose="020B0604020202020204" pitchFamily="34" charset="0"/>
              </a:rPr>
              <a:t>Objectif 1</a:t>
            </a:r>
          </a:p>
          <a:p>
            <a:pPr marL="284400" marR="0" lvl="0" indent="-284400">
              <a:spcBef>
                <a:spcPts val="200"/>
              </a:spcBef>
              <a:spcAft>
                <a:spcPts val="0"/>
              </a:spcAft>
              <a:buFont typeface="Arial" panose="020B0604020202020204" pitchFamily="34" charset="0"/>
              <a:buChar char="•"/>
            </a:pPr>
            <a:r>
              <a:rPr lang="fr-CA" sz="1600" dirty="0">
                <a:solidFill>
                  <a:srgbClr val="000000"/>
                </a:solidFill>
                <a:highlight>
                  <a:srgbClr val="FFFF00"/>
                </a:highlight>
                <a:latin typeface="Arial" panose="020B0604020202020204" pitchFamily="34" charset="0"/>
                <a:cs typeface="Arial" panose="020B0604020202020204" pitchFamily="34" charset="0"/>
              </a:rPr>
              <a:t>Objectif 2</a:t>
            </a:r>
          </a:p>
          <a:p>
            <a:pPr marL="284400" marR="0" lvl="0" indent="-284400">
              <a:spcBef>
                <a:spcPts val="200"/>
              </a:spcBef>
              <a:spcAft>
                <a:spcPts val="0"/>
              </a:spcAft>
              <a:buFont typeface="Arial" panose="020B0604020202020204" pitchFamily="34" charset="0"/>
              <a:buChar char="•"/>
            </a:pPr>
            <a:r>
              <a:rPr lang="fr-CA" sz="1600" dirty="0">
                <a:solidFill>
                  <a:srgbClr val="000000"/>
                </a:solidFill>
                <a:highlight>
                  <a:srgbClr val="FFFF00"/>
                </a:highlight>
                <a:latin typeface="Arial" panose="020B0604020202020204" pitchFamily="34" charset="0"/>
                <a:cs typeface="Arial" panose="020B0604020202020204" pitchFamily="34" charset="0"/>
              </a:rPr>
              <a:t>Objectif 3</a:t>
            </a:r>
          </a:p>
          <a:p>
            <a:pPr marL="284400" marR="0" lvl="0" indent="-284400">
              <a:spcBef>
                <a:spcPts val="200"/>
              </a:spcBef>
              <a:spcAft>
                <a:spcPts val="0"/>
              </a:spcAft>
              <a:buFont typeface="Arial" panose="020B0604020202020204" pitchFamily="34" charset="0"/>
              <a:buChar char="•"/>
            </a:pPr>
            <a:r>
              <a:rPr lang="fr-CA" sz="1600" dirty="0">
                <a:solidFill>
                  <a:srgbClr val="000000"/>
                </a:solidFill>
                <a:highlight>
                  <a:srgbClr val="FFFF00"/>
                </a:highlight>
                <a:latin typeface="Arial" panose="020B0604020202020204" pitchFamily="34" charset="0"/>
                <a:cs typeface="Arial" panose="020B0604020202020204" pitchFamily="34" charset="0"/>
              </a:rPr>
              <a:t>Objectif 4</a:t>
            </a:r>
          </a:p>
        </p:txBody>
      </p:sp>
    </p:spTree>
    <p:extLst>
      <p:ext uri="{BB962C8B-B14F-4D97-AF65-F5344CB8AC3E}">
        <p14:creationId xmlns:p14="http://schemas.microsoft.com/office/powerpoint/2010/main" val="693156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A49ECA-27DB-4FF8-BB73-37577AAF7839}"/>
              </a:ext>
            </a:extLst>
          </p:cNvPr>
          <p:cNvSpPr txBox="1"/>
          <p:nvPr/>
        </p:nvSpPr>
        <p:spPr>
          <a:xfrm>
            <a:off x="720000" y="720000"/>
            <a:ext cx="8443913" cy="400110"/>
          </a:xfrm>
          <a:prstGeom prst="rect">
            <a:avLst/>
          </a:prstGeom>
          <a:noFill/>
        </p:spPr>
        <p:txBody>
          <a:bodyPr>
            <a:spAutoFit/>
          </a:bodyPr>
          <a:lstStyle/>
          <a:p>
            <a:pPr eaLnBrk="1" fontAlgn="auto" hangingPunct="1">
              <a:spcBef>
                <a:spcPts val="0"/>
              </a:spcBef>
              <a:spcAft>
                <a:spcPts val="0"/>
              </a:spcAft>
              <a:defRPr/>
            </a:pPr>
            <a:r>
              <a:rPr lang="en-US" sz="2000" dirty="0" err="1">
                <a:solidFill>
                  <a:srgbClr val="DA2127"/>
                </a:solidFill>
                <a:latin typeface="Arial" panose="020B0604020202020204" pitchFamily="34" charset="0"/>
                <a:cs typeface="Arial" panose="020B0604020202020204" pitchFamily="34" charset="0"/>
              </a:rPr>
              <a:t>Activités</a:t>
            </a:r>
            <a:r>
              <a:rPr lang="en-US" sz="2000" dirty="0">
                <a:solidFill>
                  <a:srgbClr val="DA2127"/>
                </a:solidFill>
                <a:latin typeface="Arial" panose="020B0604020202020204" pitchFamily="34" charset="0"/>
                <a:cs typeface="Arial" panose="020B0604020202020204" pitchFamily="34" charset="0"/>
              </a:rPr>
              <a:t> du </a:t>
            </a:r>
            <a:r>
              <a:rPr lang="en-US" sz="2000" dirty="0" err="1">
                <a:solidFill>
                  <a:srgbClr val="DA2127"/>
                </a:solidFill>
                <a:latin typeface="Arial" panose="020B0604020202020204" pitchFamily="34" charset="0"/>
                <a:cs typeface="Arial" panose="020B0604020202020204" pitchFamily="34" charset="0"/>
              </a:rPr>
              <a:t>programme</a:t>
            </a:r>
            <a:endParaRPr lang="en-US" sz="2000" dirty="0">
              <a:solidFill>
                <a:srgbClr val="DA2127"/>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8C05B000-CD28-428A-BCC0-637EA1861BC7}"/>
              </a:ext>
            </a:extLst>
          </p:cNvPr>
          <p:cNvSpPr>
            <a:spLocks noGrp="1"/>
          </p:cNvSpPr>
          <p:nvPr>
            <p:ph type="sldNum" sz="quarter" idx="4"/>
          </p:nvPr>
        </p:nvSpPr>
        <p:spPr/>
        <p:txBody>
          <a:bodyPr/>
          <a:lstStyle/>
          <a:p>
            <a:fld id="{3884788F-3909-4E53-9C01-7D724614CA0D}" type="slidenum">
              <a:rPr lang="en-US" altLang="en-US" smtClean="0"/>
              <a:pPr/>
              <a:t>13</a:t>
            </a:fld>
            <a:endParaRPr lang="en-US" altLang="en-US" dirty="0"/>
          </a:p>
        </p:txBody>
      </p:sp>
      <p:sp>
        <p:nvSpPr>
          <p:cNvPr id="4" name="TextBox 3">
            <a:extLst>
              <a:ext uri="{FF2B5EF4-FFF2-40B4-BE49-F238E27FC236}">
                <a16:creationId xmlns:a16="http://schemas.microsoft.com/office/drawing/2014/main" id="{591A1842-9FD2-87DA-4459-0413549C49EA}"/>
              </a:ext>
            </a:extLst>
          </p:cNvPr>
          <p:cNvSpPr txBox="1"/>
          <p:nvPr>
            <p:custDataLst>
              <p:tags r:id="rId1"/>
            </p:custDataLst>
          </p:nvPr>
        </p:nvSpPr>
        <p:spPr>
          <a:xfrm>
            <a:off x="720000" y="1440000"/>
            <a:ext cx="10506456" cy="2810449"/>
          </a:xfrm>
          <a:prstGeom prst="rect">
            <a:avLst/>
          </a:prstGeom>
          <a:noFill/>
        </p:spPr>
        <p:txBody>
          <a:bodyPr wrap="square">
            <a:spAutoFit/>
          </a:bodyPr>
          <a:lstStyle/>
          <a:p>
            <a:pPr marL="0" marR="0">
              <a:lnSpc>
                <a:spcPct val="107000"/>
              </a:lnSpc>
              <a:spcBef>
                <a:spcPts val="0"/>
              </a:spcBef>
              <a:spcAft>
                <a:spcPts val="0"/>
              </a:spcAft>
            </a:pPr>
            <a:r>
              <a:rPr lang="fr-CA" sz="1600">
                <a:latin typeface="Arial" panose="020B0604020202020204" pitchFamily="34" charset="0"/>
                <a:ea typeface="Calibri" panose="020F0502020204030204" pitchFamily="34" charset="0"/>
                <a:cs typeface="Arial" panose="020B0604020202020204" pitchFamily="34" charset="0"/>
              </a:rPr>
              <a:t>Le programme de mentorat comprend les activités suivantes :</a:t>
            </a:r>
          </a:p>
          <a:p>
            <a:pPr marL="0" marR="0">
              <a:lnSpc>
                <a:spcPct val="107000"/>
              </a:lnSpc>
              <a:spcBef>
                <a:spcPts val="0"/>
              </a:spcBef>
              <a:spcAft>
                <a:spcPts val="0"/>
              </a:spcAft>
            </a:pPr>
            <a:r>
              <a:rPr lang="fr-CA" sz="1600">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fr-CA" sz="1600" b="1">
                <a:highlight>
                  <a:srgbClr val="FFFF00"/>
                </a:highlight>
                <a:latin typeface="Arial" panose="020B0604020202020204" pitchFamily="34" charset="0"/>
                <a:ea typeface="Times New Roman" panose="02020603050405020304" pitchFamily="18" charset="0"/>
                <a:cs typeface="Arial" panose="020B0604020202020204" pitchFamily="34" charset="0"/>
              </a:rPr>
              <a:t>Activité 1 du programme</a:t>
            </a:r>
            <a:r>
              <a:rPr lang="fr-CA" sz="1600">
                <a:highlight>
                  <a:srgbClr val="FFFF00"/>
                </a:highlight>
                <a:latin typeface="Arial" panose="020B0604020202020204" pitchFamily="34" charset="0"/>
                <a:ea typeface="Times New Roman" panose="02020603050405020304" pitchFamily="18" charset="0"/>
                <a:cs typeface="Arial" panose="020B0604020202020204" pitchFamily="34" charset="0"/>
              </a:rPr>
              <a:t> (p. ex. mentorat individuel)</a:t>
            </a:r>
          </a:p>
          <a:p>
            <a:pPr marL="284400" marR="0" indent="-284400">
              <a:lnSpc>
                <a:spcPct val="107000"/>
              </a:lnSpc>
              <a:spcBef>
                <a:spcPts val="200"/>
              </a:spcBef>
              <a:spcAft>
                <a:spcPts val="0"/>
              </a:spcAft>
              <a:buFont typeface="Arial" panose="020B0604020202020204" pitchFamily="34" charset="0"/>
              <a:buChar char="•"/>
            </a:pPr>
            <a:r>
              <a:rPr lang="fr-CA" sz="1600">
                <a:highlight>
                  <a:srgbClr val="FFFF00"/>
                </a:highlight>
                <a:latin typeface="Arial" panose="020B0604020202020204" pitchFamily="34" charset="0"/>
                <a:ea typeface="Times New Roman" panose="02020603050405020304" pitchFamily="18" charset="0"/>
                <a:cs typeface="Arial" panose="020B0604020202020204" pitchFamily="34" charset="0"/>
              </a:rPr>
              <a:t>Description</a:t>
            </a:r>
          </a:p>
          <a:p>
            <a:pPr marL="0" marR="0">
              <a:lnSpc>
                <a:spcPct val="107000"/>
              </a:lnSpc>
              <a:spcBef>
                <a:spcPts val="200"/>
              </a:spcBef>
              <a:spcAft>
                <a:spcPts val="0"/>
              </a:spcAft>
            </a:pP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fr-CA" sz="1600" b="1">
                <a:highlight>
                  <a:srgbClr val="FFFF00"/>
                </a:highlight>
                <a:latin typeface="Arial" panose="020B0604020202020204" pitchFamily="34" charset="0"/>
                <a:ea typeface="Times New Roman" panose="02020603050405020304" pitchFamily="18" charset="0"/>
                <a:cs typeface="Arial" panose="020B0604020202020204" pitchFamily="34" charset="0"/>
              </a:rPr>
              <a:t>Activité 2 du programme</a:t>
            </a:r>
            <a:r>
              <a:rPr lang="fr-CA" sz="1600">
                <a:highlight>
                  <a:srgbClr val="FFFF00"/>
                </a:highlight>
                <a:latin typeface="Arial" panose="020B0604020202020204" pitchFamily="34" charset="0"/>
                <a:ea typeface="Times New Roman" panose="02020603050405020304" pitchFamily="18" charset="0"/>
                <a:cs typeface="Arial" panose="020B0604020202020204" pitchFamily="34" charset="0"/>
              </a:rPr>
              <a:t> (p. ex. apprentissage formel)</a:t>
            </a:r>
          </a:p>
          <a:p>
            <a:pPr marL="284400" marR="0" indent="-284400">
              <a:lnSpc>
                <a:spcPct val="107000"/>
              </a:lnSpc>
              <a:spcBef>
                <a:spcPts val="200"/>
              </a:spcBef>
              <a:spcAft>
                <a:spcPts val="0"/>
              </a:spcAft>
              <a:buFont typeface="Arial" panose="020B0604020202020204" pitchFamily="34" charset="0"/>
              <a:buChar char="•"/>
            </a:pPr>
            <a:r>
              <a:rPr lang="fr-CA" sz="1600">
                <a:highlight>
                  <a:srgbClr val="FFFF00"/>
                </a:highlight>
                <a:latin typeface="Arial" panose="020B0604020202020204" pitchFamily="34" charset="0"/>
                <a:cs typeface="Arial" panose="020B0604020202020204" pitchFamily="34" charset="0"/>
              </a:rPr>
              <a:t>Description</a:t>
            </a:r>
          </a:p>
          <a:p>
            <a:pPr marL="285750" marR="0" indent="-285750">
              <a:lnSpc>
                <a:spcPct val="107000"/>
              </a:lnSpc>
              <a:spcBef>
                <a:spcPts val="200"/>
              </a:spcBef>
              <a:spcAft>
                <a:spcPts val="0"/>
              </a:spcAft>
              <a:buFont typeface="Arial" panose="020B0604020202020204" pitchFamily="34" charset="0"/>
              <a:buChar char="•"/>
            </a:pP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fr-CA" sz="1600" b="1">
                <a:highlight>
                  <a:srgbClr val="FFFF00"/>
                </a:highlight>
                <a:latin typeface="Arial" panose="020B0604020202020204" pitchFamily="34" charset="0"/>
                <a:ea typeface="Times New Roman" panose="02020603050405020304" pitchFamily="18" charset="0"/>
                <a:cs typeface="Arial" panose="020B0604020202020204" pitchFamily="34" charset="0"/>
              </a:rPr>
              <a:t>Activité 3 du programme</a:t>
            </a:r>
            <a:r>
              <a:rPr lang="fr-CA" sz="1600">
                <a:highlight>
                  <a:srgbClr val="FFFF00"/>
                </a:highlight>
                <a:latin typeface="Arial" panose="020B0604020202020204" pitchFamily="34" charset="0"/>
                <a:ea typeface="Times New Roman" panose="02020603050405020304" pitchFamily="18" charset="0"/>
                <a:cs typeface="Arial" panose="020B0604020202020204" pitchFamily="34" charset="0"/>
              </a:rPr>
              <a:t> (p. ex. apprentissage informel)</a:t>
            </a:r>
          </a:p>
          <a:p>
            <a:pPr marL="284400" marR="0" indent="-284400">
              <a:lnSpc>
                <a:spcPct val="107000"/>
              </a:lnSpc>
              <a:spcBef>
                <a:spcPts val="200"/>
              </a:spcBef>
              <a:spcAft>
                <a:spcPts val="0"/>
              </a:spcAft>
              <a:buFont typeface="Arial" panose="020B0604020202020204" pitchFamily="34" charset="0"/>
              <a:buChar char="•"/>
            </a:pPr>
            <a:r>
              <a:rPr lang="fr-CA" sz="1600">
                <a:highlight>
                  <a:srgbClr val="FFFF00"/>
                </a:highlight>
                <a:latin typeface="Arial" panose="020B0604020202020204" pitchFamily="34" charset="0"/>
                <a:ea typeface="Times New Roman" panose="02020603050405020304" pitchFamily="18" charset="0"/>
                <a:cs typeface="Arial" panose="020B0604020202020204" pitchFamily="34" charset="0"/>
              </a:rPr>
              <a:t>Description</a:t>
            </a:r>
          </a:p>
        </p:txBody>
      </p:sp>
    </p:spTree>
    <p:extLst>
      <p:ext uri="{BB962C8B-B14F-4D97-AF65-F5344CB8AC3E}">
        <p14:creationId xmlns:p14="http://schemas.microsoft.com/office/powerpoint/2010/main" val="581919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1C0D94-4931-414E-8E43-A5B32869154C}"/>
              </a:ext>
            </a:extLst>
          </p:cNvPr>
          <p:cNvSpPr txBox="1"/>
          <p:nvPr/>
        </p:nvSpPr>
        <p:spPr>
          <a:xfrm>
            <a:off x="720000" y="720000"/>
            <a:ext cx="10506456" cy="397673"/>
          </a:xfrm>
          <a:prstGeom prst="rect">
            <a:avLst/>
          </a:prstGeom>
          <a:noFill/>
        </p:spPr>
        <p:txBody>
          <a:bodyPr wrap="square">
            <a:spAutoFit/>
          </a:bodyPr>
          <a:lstStyle/>
          <a:p>
            <a:pPr marL="0" marR="0">
              <a:lnSpc>
                <a:spcPct val="107000"/>
              </a:lnSpc>
              <a:spcBef>
                <a:spcPts val="200"/>
              </a:spcBef>
              <a:spcAft>
                <a:spcPts val="0"/>
              </a:spcAft>
            </a:pPr>
            <a:r>
              <a:rPr lang="en-US" sz="2000" dirty="0" err="1">
                <a:solidFill>
                  <a:srgbClr val="DA2127"/>
                </a:solidFill>
                <a:latin typeface="Arial" panose="020B0604020202020204" pitchFamily="34" charset="0"/>
                <a:cs typeface="Arial" panose="020B0604020202020204" pitchFamily="34" charset="0"/>
              </a:rPr>
              <a:t>Calendrier</a:t>
            </a:r>
            <a:r>
              <a:rPr lang="en-US" sz="2000" dirty="0">
                <a:solidFill>
                  <a:srgbClr val="DA2127"/>
                </a:solidFill>
                <a:latin typeface="Arial" panose="020B0604020202020204" pitchFamily="34" charset="0"/>
                <a:cs typeface="Arial" panose="020B0604020202020204" pitchFamily="34" charset="0"/>
              </a:rPr>
              <a:t> du </a:t>
            </a:r>
            <a:r>
              <a:rPr lang="en-US" sz="2000" dirty="0" err="1">
                <a:solidFill>
                  <a:srgbClr val="DA2127"/>
                </a:solidFill>
                <a:latin typeface="Arial" panose="020B0604020202020204" pitchFamily="34" charset="0"/>
                <a:cs typeface="Arial" panose="020B0604020202020204" pitchFamily="34" charset="0"/>
              </a:rPr>
              <a:t>programme</a:t>
            </a:r>
            <a:endParaRPr lang="en-US" sz="2000" dirty="0">
              <a:solidFill>
                <a:srgbClr val="DA2127"/>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A86F31E-F0FB-4B0B-9D63-917BCF89630B}"/>
              </a:ext>
            </a:extLst>
          </p:cNvPr>
          <p:cNvSpPr txBox="1"/>
          <p:nvPr/>
        </p:nvSpPr>
        <p:spPr>
          <a:xfrm>
            <a:off x="687314" y="6006824"/>
            <a:ext cx="24758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Non </a:t>
            </a:r>
            <a:r>
              <a:rPr lang="en-US" sz="1600" dirty="0" err="1">
                <a:latin typeface="Arial" panose="020B0604020202020204" pitchFamily="34" charset="0"/>
                <a:cs typeface="Arial" panose="020B0604020202020204" pitchFamily="34" charset="0"/>
              </a:rPr>
              <a:t>obligatoire</a:t>
            </a:r>
            <a:endParaRPr lang="en-US" sz="16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47E67F9-0E10-400C-AE76-D031AA1A8CD7}"/>
              </a:ext>
            </a:extLst>
          </p:cNvPr>
          <p:cNvSpPr>
            <a:spLocks noGrp="1"/>
          </p:cNvSpPr>
          <p:nvPr>
            <p:ph type="sldNum" sz="quarter" idx="4"/>
          </p:nvPr>
        </p:nvSpPr>
        <p:spPr/>
        <p:txBody>
          <a:bodyPr/>
          <a:lstStyle/>
          <a:p>
            <a:fld id="{3884788F-3909-4E53-9C01-7D724614CA0D}" type="slidenum">
              <a:rPr lang="en-US" altLang="en-US" smtClean="0"/>
              <a:pPr/>
              <a:t>14</a:t>
            </a:fld>
            <a:endParaRPr lang="en-US" altLang="en-US" dirty="0"/>
          </a:p>
        </p:txBody>
      </p:sp>
      <p:graphicFrame>
        <p:nvGraphicFramePr>
          <p:cNvPr id="9" name="Table 8">
            <a:extLst>
              <a:ext uri="{FF2B5EF4-FFF2-40B4-BE49-F238E27FC236}">
                <a16:creationId xmlns:a16="http://schemas.microsoft.com/office/drawing/2014/main" id="{54D69241-29AC-6EA5-BB5C-53BCBB24F4F9}"/>
              </a:ext>
            </a:extLst>
          </p:cNvPr>
          <p:cNvGraphicFramePr>
            <a:graphicFrameLocks noGrp="1"/>
          </p:cNvGraphicFramePr>
          <p:nvPr>
            <p:custDataLst>
              <p:tags r:id="rId1"/>
            </p:custDataLst>
            <p:extLst>
              <p:ext uri="{D42A27DB-BD31-4B8C-83A1-F6EECF244321}">
                <p14:modId xmlns:p14="http://schemas.microsoft.com/office/powerpoint/2010/main" val="954198964"/>
              </p:ext>
            </p:extLst>
          </p:nvPr>
        </p:nvGraphicFramePr>
        <p:xfrm>
          <a:off x="720000" y="1440000"/>
          <a:ext cx="9823260" cy="4120342"/>
        </p:xfrm>
        <a:graphic>
          <a:graphicData uri="http://schemas.openxmlformats.org/drawingml/2006/table">
            <a:tbl>
              <a:tblPr firstRow="1" firstCol="1" bandRow="1">
                <a:tableStyleId>{9D7B26C5-4107-4FEC-AEDC-1716B250A1EF}</a:tableStyleId>
              </a:tblPr>
              <a:tblGrid>
                <a:gridCol w="4410012">
                  <a:extLst>
                    <a:ext uri="{9D8B030D-6E8A-4147-A177-3AD203B41FA5}">
                      <a16:colId xmlns:a16="http://schemas.microsoft.com/office/drawing/2014/main" val="1362256379"/>
                    </a:ext>
                  </a:extLst>
                </a:gridCol>
                <a:gridCol w="5413248">
                  <a:extLst>
                    <a:ext uri="{9D8B030D-6E8A-4147-A177-3AD203B41FA5}">
                      <a16:colId xmlns:a16="http://schemas.microsoft.com/office/drawing/2014/main" val="41447720"/>
                    </a:ext>
                  </a:extLst>
                </a:gridCol>
              </a:tblGrid>
              <a:tr h="382782">
                <a:tc>
                  <a:txBody>
                    <a:bodyPr/>
                    <a:lstStyle/>
                    <a:p>
                      <a:pPr marL="0" marR="0">
                        <a:lnSpc>
                          <a:spcPct val="107000"/>
                        </a:lnSpc>
                        <a:spcBef>
                          <a:spcPts val="0"/>
                        </a:spcBef>
                        <a:spcAft>
                          <a:spcPts val="0"/>
                        </a:spcAft>
                      </a:pPr>
                      <a:r>
                        <a:rPr lang="fr-CA" sz="1800" b="1" i="0" cap="none" baseline="0">
                          <a:latin typeface="Encode Sans" pitchFamily="2" charset="77"/>
                          <a:cs typeface="Arial" panose="020B0604020202020204" pitchFamily="34" charset="0"/>
                        </a:rPr>
                        <a:t>Activité</a:t>
                      </a:r>
                    </a:p>
                  </a:txBody>
                  <a:tcPr marL="68580" marR="68580" marT="0" marB="0" anchor="ctr"/>
                </a:tc>
                <a:tc>
                  <a:txBody>
                    <a:bodyPr/>
                    <a:lstStyle/>
                    <a:p>
                      <a:pPr marL="0" marR="0">
                        <a:lnSpc>
                          <a:spcPct val="107000"/>
                        </a:lnSpc>
                        <a:spcBef>
                          <a:spcPts val="0"/>
                        </a:spcBef>
                        <a:spcAft>
                          <a:spcPts val="0"/>
                        </a:spcAft>
                      </a:pPr>
                      <a:r>
                        <a:rPr lang="fr-CA" sz="1800" b="1" i="0" cap="none" baseline="0">
                          <a:latin typeface="Encode Sans" pitchFamily="2" charset="77"/>
                          <a:cs typeface="Arial" panose="020B0604020202020204" pitchFamily="34" charset="0"/>
                        </a:rPr>
                        <a:t>Date</a:t>
                      </a:r>
                    </a:p>
                  </a:txBody>
                  <a:tcPr marL="68580" marR="68580" marT="0" marB="0" anchor="ctr"/>
                </a:tc>
                <a:extLst>
                  <a:ext uri="{0D108BD9-81ED-4DB2-BD59-A6C34878D82A}">
                    <a16:rowId xmlns:a16="http://schemas.microsoft.com/office/drawing/2014/main" val="3236912793"/>
                  </a:ext>
                </a:extLst>
              </a:tr>
              <a:tr h="373756">
                <a:tc>
                  <a:txBody>
                    <a:bodyPr/>
                    <a:lstStyle/>
                    <a:p>
                      <a:pPr marL="0" marR="0">
                        <a:lnSpc>
                          <a:spcPct val="107000"/>
                        </a:lnSpc>
                        <a:spcBef>
                          <a:spcPts val="0"/>
                        </a:spcBef>
                        <a:spcAft>
                          <a:spcPts val="0"/>
                        </a:spcAft>
                      </a:pPr>
                      <a:r>
                        <a:rPr lang="fr-CA" sz="1600" b="0" cap="none" baseline="0">
                          <a:highlight>
                            <a:srgbClr val="FFFF00"/>
                          </a:highlight>
                          <a:latin typeface="Arial" panose="020B0604020202020204" pitchFamily="34" charset="0"/>
                          <a:cs typeface="Arial" panose="020B0604020202020204" pitchFamily="34" charset="0"/>
                        </a:rPr>
                        <a:t>Activité</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600" b="0" i="0" u="none" strike="noStrike" cap="none" normalizeH="0" baseline="0" noProof="0">
                          <a:ln>
                            <a:noFill/>
                          </a:ln>
                          <a:solidFill>
                            <a:srgbClr val="000000"/>
                          </a:solidFill>
                          <a:highlight>
                            <a:srgbClr val="FFFF00"/>
                          </a:highlight>
                          <a:uLnTx/>
                          <a:uFillTx/>
                          <a:latin typeface="Arial" panose="020B0604020202020204" pitchFamily="34" charset="0"/>
                          <a:ea typeface="+mn-ea"/>
                          <a:cs typeface="Arial" panose="020B0604020202020204" pitchFamily="34" charset="0"/>
                        </a:rPr>
                        <a:t>Date</a:t>
                      </a:r>
                    </a:p>
                  </a:txBody>
                  <a:tcPr marL="68580" marR="68580" marT="0" marB="0" anchor="ctr"/>
                </a:tc>
                <a:extLst>
                  <a:ext uri="{0D108BD9-81ED-4DB2-BD59-A6C34878D82A}">
                    <a16:rowId xmlns:a16="http://schemas.microsoft.com/office/drawing/2014/main" val="3122195048"/>
                  </a:ext>
                </a:extLst>
              </a:tr>
              <a:tr h="3737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CA" sz="1600" b="0" cap="none" baseline="0">
                          <a:highlight>
                            <a:srgbClr val="FFFF00"/>
                          </a:highlight>
                          <a:latin typeface="Arial" panose="020B0604020202020204" pitchFamily="34" charset="0"/>
                          <a:cs typeface="Arial" panose="020B0604020202020204" pitchFamily="34" charset="0"/>
                        </a:rPr>
                        <a:t>Activité</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600" b="0" i="0" u="none" strike="noStrike" cap="none" normalizeH="0" baseline="0" noProof="0">
                          <a:ln>
                            <a:noFill/>
                          </a:ln>
                          <a:solidFill>
                            <a:srgbClr val="000000"/>
                          </a:solidFill>
                          <a:highlight>
                            <a:srgbClr val="FFFF00"/>
                          </a:highlight>
                          <a:uLnTx/>
                          <a:uFillTx/>
                          <a:latin typeface="Arial" panose="020B0604020202020204" pitchFamily="34" charset="0"/>
                          <a:ea typeface="+mn-ea"/>
                          <a:cs typeface="Arial" panose="020B0604020202020204" pitchFamily="34" charset="0"/>
                        </a:rPr>
                        <a:t>Date</a:t>
                      </a:r>
                    </a:p>
                  </a:txBody>
                  <a:tcPr marL="68580" marR="68580" marT="0" marB="0" anchor="ctr"/>
                </a:tc>
                <a:extLst>
                  <a:ext uri="{0D108BD9-81ED-4DB2-BD59-A6C34878D82A}">
                    <a16:rowId xmlns:a16="http://schemas.microsoft.com/office/drawing/2014/main" val="301961483"/>
                  </a:ext>
                </a:extLst>
              </a:tr>
              <a:tr h="3737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600" b="0" i="0" u="none" strike="noStrike" cap="none" normalizeH="0" baseline="0" noProof="0">
                          <a:ln>
                            <a:noFill/>
                          </a:ln>
                          <a:solidFill>
                            <a:srgbClr val="000000"/>
                          </a:solidFill>
                          <a:highlight>
                            <a:srgbClr val="FFFF00"/>
                          </a:highlight>
                          <a:uLnTx/>
                          <a:uFillTx/>
                          <a:latin typeface="Arial" panose="020B0604020202020204" pitchFamily="34" charset="0"/>
                          <a:ea typeface="+mn-ea"/>
                          <a:cs typeface="Arial" panose="020B0604020202020204" pitchFamily="34" charset="0"/>
                        </a:rPr>
                        <a:t>Activité</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600" b="0" i="0" u="none" strike="noStrike" cap="none" normalizeH="0" baseline="0" noProof="0">
                          <a:ln>
                            <a:noFill/>
                          </a:ln>
                          <a:solidFill>
                            <a:srgbClr val="000000"/>
                          </a:solidFill>
                          <a:highlight>
                            <a:srgbClr val="FFFF00"/>
                          </a:highlight>
                          <a:uLnTx/>
                          <a:uFillTx/>
                          <a:latin typeface="Arial" panose="020B0604020202020204" pitchFamily="34" charset="0"/>
                          <a:ea typeface="+mn-ea"/>
                          <a:cs typeface="Arial" panose="020B0604020202020204" pitchFamily="34" charset="0"/>
                        </a:rPr>
                        <a:t>Date</a:t>
                      </a:r>
                    </a:p>
                  </a:txBody>
                  <a:tcPr marL="68580" marR="68580" marT="0" marB="0" anchor="ctr"/>
                </a:tc>
                <a:extLst>
                  <a:ext uri="{0D108BD9-81ED-4DB2-BD59-A6C34878D82A}">
                    <a16:rowId xmlns:a16="http://schemas.microsoft.com/office/drawing/2014/main" val="428044301"/>
                  </a:ext>
                </a:extLst>
              </a:tr>
              <a:tr h="3737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600" b="0" i="0" u="none" strike="noStrike" cap="none" normalizeH="0" baseline="0" noProof="0">
                          <a:ln>
                            <a:noFill/>
                          </a:ln>
                          <a:solidFill>
                            <a:srgbClr val="000000"/>
                          </a:solidFill>
                          <a:highlight>
                            <a:srgbClr val="FFFF00"/>
                          </a:highlight>
                          <a:uLnTx/>
                          <a:uFillTx/>
                          <a:latin typeface="Arial" panose="020B0604020202020204" pitchFamily="34" charset="0"/>
                          <a:ea typeface="+mn-ea"/>
                          <a:cs typeface="Arial" panose="020B0604020202020204" pitchFamily="34" charset="0"/>
                        </a:rPr>
                        <a:t>Activité</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600" b="0" i="0" u="none" strike="noStrike" cap="none" normalizeH="0" baseline="0" noProof="0">
                          <a:ln>
                            <a:noFill/>
                          </a:ln>
                          <a:solidFill>
                            <a:srgbClr val="000000"/>
                          </a:solidFill>
                          <a:highlight>
                            <a:srgbClr val="FFFF00"/>
                          </a:highlight>
                          <a:uLnTx/>
                          <a:uFillTx/>
                          <a:latin typeface="Arial" panose="020B0604020202020204" pitchFamily="34" charset="0"/>
                          <a:ea typeface="+mn-ea"/>
                          <a:cs typeface="Arial" panose="020B0604020202020204" pitchFamily="34" charset="0"/>
                        </a:rPr>
                        <a:t>Date</a:t>
                      </a:r>
                    </a:p>
                  </a:txBody>
                  <a:tcPr marL="68580" marR="68580" marT="0" marB="0" anchor="ctr"/>
                </a:tc>
                <a:extLst>
                  <a:ext uri="{0D108BD9-81ED-4DB2-BD59-A6C34878D82A}">
                    <a16:rowId xmlns:a16="http://schemas.microsoft.com/office/drawing/2014/main" val="2116435568"/>
                  </a:ext>
                </a:extLst>
              </a:tr>
              <a:tr h="3737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600" b="0" i="0" u="none" strike="noStrike" cap="none" normalizeH="0" baseline="0" noProof="0">
                          <a:ln>
                            <a:noFill/>
                          </a:ln>
                          <a:solidFill>
                            <a:srgbClr val="000000"/>
                          </a:solidFill>
                          <a:highlight>
                            <a:srgbClr val="FFFF00"/>
                          </a:highlight>
                          <a:uLnTx/>
                          <a:uFillTx/>
                          <a:latin typeface="Arial" panose="020B0604020202020204" pitchFamily="34" charset="0"/>
                          <a:ea typeface="+mn-ea"/>
                          <a:cs typeface="Arial" panose="020B0604020202020204" pitchFamily="34" charset="0"/>
                        </a:rPr>
                        <a:t>Activité</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600" b="0" i="0" u="none" strike="noStrike" cap="none" normalizeH="0" baseline="0" noProof="0">
                          <a:ln>
                            <a:noFill/>
                          </a:ln>
                          <a:solidFill>
                            <a:srgbClr val="000000"/>
                          </a:solidFill>
                          <a:highlight>
                            <a:srgbClr val="FFFF00"/>
                          </a:highlight>
                          <a:uLnTx/>
                          <a:uFillTx/>
                          <a:latin typeface="Arial" panose="020B0604020202020204" pitchFamily="34" charset="0"/>
                          <a:ea typeface="+mn-ea"/>
                          <a:cs typeface="Arial" panose="020B0604020202020204" pitchFamily="34" charset="0"/>
                        </a:rPr>
                        <a:t>Date</a:t>
                      </a:r>
                    </a:p>
                  </a:txBody>
                  <a:tcPr marL="68580" marR="68580" marT="0" marB="0" anchor="ctr"/>
                </a:tc>
                <a:extLst>
                  <a:ext uri="{0D108BD9-81ED-4DB2-BD59-A6C34878D82A}">
                    <a16:rowId xmlns:a16="http://schemas.microsoft.com/office/drawing/2014/main" val="3645339025"/>
                  </a:ext>
                </a:extLst>
              </a:tr>
              <a:tr h="3737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600" b="0" i="0" u="none" strike="noStrike" cap="none" normalizeH="0" baseline="0" noProof="0">
                          <a:ln>
                            <a:noFill/>
                          </a:ln>
                          <a:solidFill>
                            <a:srgbClr val="000000"/>
                          </a:solidFill>
                          <a:highlight>
                            <a:srgbClr val="FFFF00"/>
                          </a:highlight>
                          <a:uLnTx/>
                          <a:uFillTx/>
                          <a:latin typeface="Arial" panose="020B0604020202020204" pitchFamily="34" charset="0"/>
                          <a:ea typeface="+mn-ea"/>
                          <a:cs typeface="Arial" panose="020B0604020202020204" pitchFamily="34" charset="0"/>
                        </a:rPr>
                        <a:t>Activité</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600" b="0" i="0" u="none" strike="noStrike" cap="none" normalizeH="0" baseline="0" noProof="0">
                          <a:ln>
                            <a:noFill/>
                          </a:ln>
                          <a:solidFill>
                            <a:srgbClr val="000000"/>
                          </a:solidFill>
                          <a:highlight>
                            <a:srgbClr val="FFFF00"/>
                          </a:highlight>
                          <a:uLnTx/>
                          <a:uFillTx/>
                          <a:latin typeface="Arial" panose="020B0604020202020204" pitchFamily="34" charset="0"/>
                          <a:ea typeface="+mn-ea"/>
                          <a:cs typeface="Arial" panose="020B0604020202020204" pitchFamily="34" charset="0"/>
                        </a:rPr>
                        <a:t>Date</a:t>
                      </a:r>
                    </a:p>
                  </a:txBody>
                  <a:tcPr marL="68580" marR="68580" marT="0" marB="0" anchor="ctr"/>
                </a:tc>
                <a:extLst>
                  <a:ext uri="{0D108BD9-81ED-4DB2-BD59-A6C34878D82A}">
                    <a16:rowId xmlns:a16="http://schemas.microsoft.com/office/drawing/2014/main" val="1064567021"/>
                  </a:ext>
                </a:extLst>
              </a:tr>
              <a:tr h="3737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600" b="0" i="0" u="none" strike="noStrike" cap="none" normalizeH="0" baseline="0" noProof="0">
                          <a:ln>
                            <a:noFill/>
                          </a:ln>
                          <a:solidFill>
                            <a:srgbClr val="000000"/>
                          </a:solidFill>
                          <a:highlight>
                            <a:srgbClr val="FFFF00"/>
                          </a:highlight>
                          <a:uLnTx/>
                          <a:uFillTx/>
                          <a:latin typeface="Arial" panose="020B0604020202020204" pitchFamily="34" charset="0"/>
                          <a:ea typeface="+mn-ea"/>
                          <a:cs typeface="Arial" panose="020B0604020202020204" pitchFamily="34" charset="0"/>
                        </a:rPr>
                        <a:t>Activité</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600" b="0" i="0" u="none" strike="noStrike" cap="none" normalizeH="0" baseline="0" noProof="0">
                          <a:ln>
                            <a:noFill/>
                          </a:ln>
                          <a:solidFill>
                            <a:srgbClr val="000000"/>
                          </a:solidFill>
                          <a:highlight>
                            <a:srgbClr val="FFFF00"/>
                          </a:highlight>
                          <a:uLnTx/>
                          <a:uFillTx/>
                          <a:latin typeface="Arial" panose="020B0604020202020204" pitchFamily="34" charset="0"/>
                          <a:ea typeface="+mn-ea"/>
                          <a:cs typeface="Arial" panose="020B0604020202020204" pitchFamily="34" charset="0"/>
                        </a:rPr>
                        <a:t>Date</a:t>
                      </a:r>
                    </a:p>
                  </a:txBody>
                  <a:tcPr marL="68580" marR="68580" marT="0" marB="0" anchor="ctr"/>
                </a:tc>
                <a:extLst>
                  <a:ext uri="{0D108BD9-81ED-4DB2-BD59-A6C34878D82A}">
                    <a16:rowId xmlns:a16="http://schemas.microsoft.com/office/drawing/2014/main" val="334924630"/>
                  </a:ext>
                </a:extLst>
              </a:tr>
              <a:tr h="3737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600" b="0" i="0" u="none" strike="noStrike" cap="none" normalizeH="0" baseline="0" noProof="0">
                          <a:ln>
                            <a:noFill/>
                          </a:ln>
                          <a:solidFill>
                            <a:srgbClr val="000000"/>
                          </a:solidFill>
                          <a:highlight>
                            <a:srgbClr val="FFFF00"/>
                          </a:highlight>
                          <a:uLnTx/>
                          <a:uFillTx/>
                          <a:latin typeface="Arial" panose="020B0604020202020204" pitchFamily="34" charset="0"/>
                          <a:ea typeface="+mn-ea"/>
                          <a:cs typeface="Arial" panose="020B0604020202020204" pitchFamily="34" charset="0"/>
                        </a:rPr>
                        <a:t>Activité</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600" b="0" i="0" u="none" strike="noStrike" cap="none" normalizeH="0" baseline="0" noProof="0">
                          <a:ln>
                            <a:noFill/>
                          </a:ln>
                          <a:solidFill>
                            <a:srgbClr val="000000"/>
                          </a:solidFill>
                          <a:highlight>
                            <a:srgbClr val="FFFF00"/>
                          </a:highlight>
                          <a:uLnTx/>
                          <a:uFillTx/>
                          <a:latin typeface="Arial" panose="020B0604020202020204" pitchFamily="34" charset="0"/>
                          <a:ea typeface="+mn-ea"/>
                          <a:cs typeface="Arial" panose="020B0604020202020204" pitchFamily="34" charset="0"/>
                        </a:rPr>
                        <a:t>Date</a:t>
                      </a:r>
                    </a:p>
                  </a:txBody>
                  <a:tcPr marL="68580" marR="68580" marT="0" marB="0" anchor="ctr"/>
                </a:tc>
                <a:extLst>
                  <a:ext uri="{0D108BD9-81ED-4DB2-BD59-A6C34878D82A}">
                    <a16:rowId xmlns:a16="http://schemas.microsoft.com/office/drawing/2014/main" val="2286534180"/>
                  </a:ext>
                </a:extLst>
              </a:tr>
              <a:tr h="3737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600" b="0" i="0" u="none" strike="noStrike" cap="none" normalizeH="0" baseline="0" noProof="0">
                          <a:ln>
                            <a:noFill/>
                          </a:ln>
                          <a:solidFill>
                            <a:srgbClr val="000000"/>
                          </a:solidFill>
                          <a:highlight>
                            <a:srgbClr val="FFFF00"/>
                          </a:highlight>
                          <a:uLnTx/>
                          <a:uFillTx/>
                          <a:latin typeface="Arial" panose="020B0604020202020204" pitchFamily="34" charset="0"/>
                          <a:ea typeface="+mn-ea"/>
                          <a:cs typeface="Arial" panose="020B0604020202020204" pitchFamily="34" charset="0"/>
                        </a:rPr>
                        <a:t>Activité</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600" b="0" i="0" u="none" strike="noStrike" cap="none" normalizeH="0" baseline="0" noProof="0">
                          <a:ln>
                            <a:noFill/>
                          </a:ln>
                          <a:solidFill>
                            <a:srgbClr val="000000"/>
                          </a:solidFill>
                          <a:highlight>
                            <a:srgbClr val="FFFF00"/>
                          </a:highlight>
                          <a:uLnTx/>
                          <a:uFillTx/>
                          <a:latin typeface="Arial" panose="020B0604020202020204" pitchFamily="34" charset="0"/>
                          <a:ea typeface="+mn-ea"/>
                          <a:cs typeface="Arial" panose="020B0604020202020204" pitchFamily="34" charset="0"/>
                        </a:rPr>
                        <a:t>Date</a:t>
                      </a:r>
                    </a:p>
                  </a:txBody>
                  <a:tcPr marL="68580" marR="68580" marT="0" marB="0" anchor="ctr"/>
                </a:tc>
                <a:extLst>
                  <a:ext uri="{0D108BD9-81ED-4DB2-BD59-A6C34878D82A}">
                    <a16:rowId xmlns:a16="http://schemas.microsoft.com/office/drawing/2014/main" val="1986487296"/>
                  </a:ext>
                </a:extLst>
              </a:tr>
              <a:tr h="3737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600" b="0" i="0" u="none" strike="noStrike" cap="none" normalizeH="0" baseline="0" noProof="0">
                          <a:ln>
                            <a:noFill/>
                          </a:ln>
                          <a:solidFill>
                            <a:srgbClr val="000000"/>
                          </a:solidFill>
                          <a:highlight>
                            <a:srgbClr val="FFFF00"/>
                          </a:highlight>
                          <a:uLnTx/>
                          <a:uFillTx/>
                          <a:latin typeface="Arial" panose="020B0604020202020204" pitchFamily="34" charset="0"/>
                          <a:ea typeface="+mn-ea"/>
                          <a:cs typeface="Arial" panose="020B0604020202020204" pitchFamily="34" charset="0"/>
                        </a:rPr>
                        <a:t>Activité</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600" b="0" i="0" u="none" strike="noStrike" cap="none" normalizeH="0" baseline="0" noProof="0" dirty="0">
                          <a:ln>
                            <a:noFill/>
                          </a:ln>
                          <a:solidFill>
                            <a:srgbClr val="000000"/>
                          </a:solidFill>
                          <a:highlight>
                            <a:srgbClr val="FFFF00"/>
                          </a:highlight>
                          <a:uLnTx/>
                          <a:uFillTx/>
                          <a:latin typeface="Arial" panose="020B0604020202020204" pitchFamily="34" charset="0"/>
                          <a:ea typeface="+mn-ea"/>
                          <a:cs typeface="Arial" panose="020B0604020202020204" pitchFamily="34" charset="0"/>
                        </a:rPr>
                        <a:t>Date</a:t>
                      </a:r>
                    </a:p>
                  </a:txBody>
                  <a:tcPr marL="68580" marR="68580" marT="0" marB="0" anchor="ctr"/>
                </a:tc>
                <a:extLst>
                  <a:ext uri="{0D108BD9-81ED-4DB2-BD59-A6C34878D82A}">
                    <a16:rowId xmlns:a16="http://schemas.microsoft.com/office/drawing/2014/main" val="2695918261"/>
                  </a:ext>
                </a:extLst>
              </a:tr>
            </a:tbl>
          </a:graphicData>
        </a:graphic>
      </p:graphicFrame>
    </p:spTree>
    <p:extLst>
      <p:ext uri="{BB962C8B-B14F-4D97-AF65-F5344CB8AC3E}">
        <p14:creationId xmlns:p14="http://schemas.microsoft.com/office/powerpoint/2010/main" val="2886652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D60C90-0257-4506-A17E-622E1DB9814C}"/>
              </a:ext>
            </a:extLst>
          </p:cNvPr>
          <p:cNvSpPr txBox="1"/>
          <p:nvPr/>
        </p:nvSpPr>
        <p:spPr>
          <a:xfrm>
            <a:off x="720000" y="720000"/>
            <a:ext cx="10506456" cy="397673"/>
          </a:xfrm>
          <a:prstGeom prst="rect">
            <a:avLst/>
          </a:prstGeom>
          <a:noFill/>
        </p:spPr>
        <p:txBody>
          <a:bodyPr wrap="square">
            <a:spAutoFit/>
          </a:bodyPr>
          <a:lstStyle/>
          <a:p>
            <a:pPr>
              <a:lnSpc>
                <a:spcPct val="107000"/>
              </a:lnSpc>
              <a:spcBef>
                <a:spcPts val="200"/>
              </a:spcBef>
              <a:spcAft>
                <a:spcPts val="0"/>
              </a:spcAft>
            </a:pPr>
            <a:r>
              <a:rPr lang="en-US" sz="2000" dirty="0" err="1">
                <a:solidFill>
                  <a:srgbClr val="DA2127"/>
                </a:solidFill>
                <a:latin typeface="Arial" panose="020B0604020202020204" pitchFamily="34" charset="0"/>
                <a:cs typeface="Arial" panose="020B0604020202020204" pitchFamily="34" charset="0"/>
              </a:rPr>
              <a:t>Ressources</a:t>
            </a:r>
            <a:r>
              <a:rPr lang="en-US" sz="2000" dirty="0">
                <a:solidFill>
                  <a:srgbClr val="DA2127"/>
                </a:solidFill>
                <a:latin typeface="Arial" panose="020B0604020202020204" pitchFamily="34" charset="0"/>
                <a:cs typeface="Arial" panose="020B0604020202020204" pitchFamily="34" charset="0"/>
              </a:rPr>
              <a:t> du </a:t>
            </a:r>
            <a:r>
              <a:rPr lang="en-US" sz="2000" dirty="0" err="1">
                <a:solidFill>
                  <a:srgbClr val="DA2127"/>
                </a:solidFill>
                <a:latin typeface="Arial" panose="020B0604020202020204" pitchFamily="34" charset="0"/>
                <a:cs typeface="Arial" panose="020B0604020202020204" pitchFamily="34" charset="0"/>
              </a:rPr>
              <a:t>programme</a:t>
            </a:r>
            <a:endParaRPr lang="en-US" sz="2000" dirty="0">
              <a:solidFill>
                <a:srgbClr val="DA2127"/>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9640ED17-92D2-4FA7-AD00-C8394DE5B891}"/>
              </a:ext>
            </a:extLst>
          </p:cNvPr>
          <p:cNvSpPr>
            <a:spLocks noGrp="1"/>
          </p:cNvSpPr>
          <p:nvPr>
            <p:ph type="sldNum" sz="quarter" idx="4"/>
          </p:nvPr>
        </p:nvSpPr>
        <p:spPr/>
        <p:txBody>
          <a:bodyPr/>
          <a:lstStyle/>
          <a:p>
            <a:fld id="{3884788F-3909-4E53-9C01-7D724614CA0D}" type="slidenum">
              <a:rPr lang="en-US" altLang="en-US" smtClean="0"/>
              <a:pPr/>
              <a:t>15</a:t>
            </a:fld>
            <a:endParaRPr lang="en-US" altLang="en-US" dirty="0"/>
          </a:p>
        </p:txBody>
      </p:sp>
      <p:sp>
        <p:nvSpPr>
          <p:cNvPr id="6" name="TextBox 5">
            <a:extLst>
              <a:ext uri="{FF2B5EF4-FFF2-40B4-BE49-F238E27FC236}">
                <a16:creationId xmlns:a16="http://schemas.microsoft.com/office/drawing/2014/main" id="{9ACCD7E1-78B4-3431-E4E8-A7009EB40B9D}"/>
              </a:ext>
            </a:extLst>
          </p:cNvPr>
          <p:cNvSpPr txBox="1"/>
          <p:nvPr>
            <p:custDataLst>
              <p:tags r:id="rId1"/>
            </p:custDataLst>
          </p:nvPr>
        </p:nvSpPr>
        <p:spPr>
          <a:xfrm>
            <a:off x="720000" y="1440000"/>
            <a:ext cx="9714181" cy="2351156"/>
          </a:xfrm>
          <a:prstGeom prst="rect">
            <a:avLst/>
          </a:prstGeom>
          <a:noFill/>
        </p:spPr>
        <p:txBody>
          <a:bodyPr wrap="square">
            <a:spAutoFit/>
          </a:bodyPr>
          <a:lstStyle/>
          <a:p>
            <a:pPr marR="0">
              <a:lnSpc>
                <a:spcPct val="107000"/>
              </a:lnSpc>
              <a:spcBef>
                <a:spcPts val="0"/>
              </a:spcBef>
              <a:spcAft>
                <a:spcPts val="0"/>
              </a:spcAft>
            </a:pPr>
            <a:r>
              <a:rPr lang="fr-CA" sz="1600" b="1" dirty="0">
                <a:latin typeface="Arial" panose="020B0604020202020204" pitchFamily="34" charset="0"/>
                <a:ea typeface="Times New Roman" panose="02020603050405020304" pitchFamily="18" charset="0"/>
                <a:cs typeface="Arial" panose="020B0604020202020204" pitchFamily="34" charset="0"/>
              </a:rPr>
              <a:t>Ressources d’apprentissage</a:t>
            </a:r>
          </a:p>
          <a:p>
            <a:pPr marL="284400" marR="0" indent="-284400">
              <a:spcBef>
                <a:spcPts val="200"/>
              </a:spcBef>
              <a:spcAft>
                <a:spcPts val="0"/>
              </a:spcAft>
              <a:buFont typeface="Arial" panose="020B0604020202020204" pitchFamily="34" charset="0"/>
              <a:buChar char="•"/>
            </a:pPr>
            <a:r>
              <a:rPr lang="fr-CA" sz="1600" dirty="0">
                <a:latin typeface="Arial" panose="020B0604020202020204" pitchFamily="34" charset="0"/>
                <a:ea typeface="Times New Roman" panose="02020603050405020304" pitchFamily="18" charset="0"/>
                <a:cs typeface="Arial" panose="020B0604020202020204" pitchFamily="34" charset="0"/>
              </a:rPr>
              <a:t>Guide de mentorat pour l’avancement des entraîneurs : Des pratiques efficaces de mentorat pour le mentoré (aussi appelé </a:t>
            </a:r>
            <a:r>
              <a:rPr lang="fr-CA" sz="1600" b="1" dirty="0">
                <a:latin typeface="Arial" panose="020B0604020202020204" pitchFamily="34" charset="0"/>
                <a:ea typeface="Times New Roman" panose="02020603050405020304" pitchFamily="18" charset="0"/>
                <a:cs typeface="Arial" panose="020B0604020202020204" pitchFamily="34" charset="0"/>
              </a:rPr>
              <a:t>Guide pour mentoré</a:t>
            </a:r>
            <a:r>
              <a:rPr lang="fr-CA" sz="1600" dirty="0">
                <a:latin typeface="Arial" panose="020B0604020202020204" pitchFamily="34" charset="0"/>
                <a:ea typeface="Times New Roman" panose="02020603050405020304" pitchFamily="18" charset="0"/>
                <a:cs typeface="Arial" panose="020B0604020202020204" pitchFamily="34" charset="0"/>
              </a:rPr>
              <a:t>)</a:t>
            </a:r>
          </a:p>
          <a:p>
            <a:pPr marL="284400" marR="0" indent="-284400">
              <a:spcBef>
                <a:spcPts val="200"/>
              </a:spcBef>
              <a:spcAft>
                <a:spcPts val="0"/>
              </a:spcAft>
              <a:buFont typeface="Arial" panose="020B0604020202020204" pitchFamily="34" charset="0"/>
              <a:buChar char="•"/>
            </a:pPr>
            <a:r>
              <a:rPr lang="fr-CA" sz="1600" dirty="0">
                <a:latin typeface="Arial" panose="020B0604020202020204" pitchFamily="34" charset="0"/>
                <a:ea typeface="Times New Roman" panose="02020603050405020304" pitchFamily="18" charset="0"/>
                <a:cs typeface="Arial" panose="020B0604020202020204" pitchFamily="34" charset="0"/>
              </a:rPr>
              <a:t>Formation pour des mentorés efficaces : Cahier de travail du mentoré (aussi appelé </a:t>
            </a:r>
            <a:r>
              <a:rPr lang="fr-CA" sz="1600" b="1" dirty="0">
                <a:latin typeface="Arial" panose="020B0604020202020204" pitchFamily="34" charset="0"/>
                <a:ea typeface="Times New Roman" panose="02020603050405020304" pitchFamily="18" charset="0"/>
                <a:cs typeface="Arial" panose="020B0604020202020204" pitchFamily="34" charset="0"/>
              </a:rPr>
              <a:t>Cahier de travail du mentoré</a:t>
            </a:r>
            <a:r>
              <a:rPr lang="fr-CA" sz="1600" dirty="0">
                <a:latin typeface="Arial" panose="020B0604020202020204" pitchFamily="34" charset="0"/>
                <a:ea typeface="Times New Roman" panose="02020603050405020304" pitchFamily="18" charset="0"/>
                <a:cs typeface="Arial" panose="020B0604020202020204" pitchFamily="34" charset="0"/>
              </a:rPr>
              <a:t>)</a:t>
            </a:r>
          </a:p>
          <a:p>
            <a:pPr marL="0" marR="0">
              <a:spcBef>
                <a:spcPts val="1200"/>
              </a:spcBef>
              <a:spcAft>
                <a:spcPts val="0"/>
              </a:spcAft>
            </a:pPr>
            <a:r>
              <a:rPr lang="fr-CA" sz="1600" b="1" dirty="0">
                <a:latin typeface="Arial" panose="020B0604020202020204" pitchFamily="34" charset="0"/>
                <a:ea typeface="Times New Roman" panose="02020603050405020304" pitchFamily="18" charset="0"/>
                <a:cs typeface="Arial" panose="020B0604020202020204" pitchFamily="34" charset="0"/>
              </a:rPr>
              <a:t>Besoins technologiques</a:t>
            </a:r>
          </a:p>
          <a:p>
            <a:pPr marL="284400" marR="0" indent="-342900">
              <a:lnSpc>
                <a:spcPct val="107000"/>
              </a:lnSpc>
              <a:spcBef>
                <a:spcPts val="200"/>
              </a:spcBef>
              <a:spcAft>
                <a:spcPts val="0"/>
              </a:spcAft>
              <a:buFont typeface="Arial" panose="020B0604020202020204" pitchFamily="34" charset="0"/>
              <a:buChar char="•"/>
            </a:pPr>
            <a:r>
              <a:rPr lang="fr-CA" sz="1600" dirty="0">
                <a:highlight>
                  <a:srgbClr val="FFFF00"/>
                </a:highlight>
                <a:latin typeface="Arial" panose="020B0604020202020204" pitchFamily="34" charset="0"/>
                <a:ea typeface="Times New Roman" panose="02020603050405020304" pitchFamily="18" charset="0"/>
                <a:cs typeface="Arial" panose="020B0604020202020204" pitchFamily="34" charset="0"/>
              </a:rPr>
              <a:t>Logiciel 1 (p. ex. Microsoft Teams, Zoom)</a:t>
            </a:r>
          </a:p>
          <a:p>
            <a:pPr marL="342900" marR="0" indent="-342900">
              <a:lnSpc>
                <a:spcPct val="107000"/>
              </a:lnSpc>
              <a:spcBef>
                <a:spcPts val="200"/>
              </a:spcBef>
              <a:spcAft>
                <a:spcPts val="0"/>
              </a:spcAft>
              <a:buFont typeface="Arial" panose="020B0604020202020204" pitchFamily="34" charset="0"/>
              <a:buChar char="•"/>
            </a:pPr>
            <a:r>
              <a:rPr lang="fr-CA" sz="1600" dirty="0">
                <a:highlight>
                  <a:srgbClr val="FFFF00"/>
                </a:highlight>
                <a:latin typeface="Arial" panose="020B0604020202020204" pitchFamily="34" charset="0"/>
                <a:ea typeface="Times New Roman" panose="02020603050405020304" pitchFamily="18" charset="0"/>
                <a:cs typeface="Arial" panose="020B0604020202020204" pitchFamily="34" charset="0"/>
              </a:rPr>
              <a:t>Logiciel 2 (p. ex. Slack, WhatsApp)</a:t>
            </a:r>
          </a:p>
        </p:txBody>
      </p:sp>
    </p:spTree>
    <p:extLst>
      <p:ext uri="{BB962C8B-B14F-4D97-AF65-F5344CB8AC3E}">
        <p14:creationId xmlns:p14="http://schemas.microsoft.com/office/powerpoint/2010/main" val="79287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850B6F-2B6C-4046-AD32-EF69E85D1ACF}"/>
              </a:ext>
            </a:extLst>
          </p:cNvPr>
          <p:cNvSpPr>
            <a:spLocks noGrp="1"/>
          </p:cNvSpPr>
          <p:nvPr>
            <p:ph type="sldNum" sz="quarter" idx="4"/>
          </p:nvPr>
        </p:nvSpPr>
        <p:spPr/>
        <p:txBody>
          <a:bodyPr/>
          <a:lstStyle/>
          <a:p>
            <a:fld id="{3884788F-3909-4E53-9C01-7D724614CA0D}" type="slidenum">
              <a:rPr lang="en-US" altLang="en-US" smtClean="0"/>
              <a:pPr/>
              <a:t>16</a:t>
            </a:fld>
            <a:endParaRPr lang="en-US" altLang="en-US" dirty="0"/>
          </a:p>
        </p:txBody>
      </p:sp>
      <p:pic>
        <p:nvPicPr>
          <p:cNvPr id="4" name="Picture 3">
            <a:extLst>
              <a:ext uri="{FF2B5EF4-FFF2-40B4-BE49-F238E27FC236}">
                <a16:creationId xmlns:a16="http://schemas.microsoft.com/office/drawing/2014/main" id="{99893EC9-4A67-C362-9BBE-376CFC8257DA}"/>
              </a:ext>
            </a:extLst>
          </p:cNvPr>
          <p:cNvPicPr>
            <a:picLocks noChangeAspect="1"/>
          </p:cNvPicPr>
          <p:nvPr/>
        </p:nvPicPr>
        <p:blipFill>
          <a:blip r:embed="rId3"/>
          <a:stretch>
            <a:fillRect/>
          </a:stretch>
        </p:blipFill>
        <p:spPr>
          <a:xfrm>
            <a:off x="4501084" y="1365652"/>
            <a:ext cx="3189832" cy="4125600"/>
          </a:xfrm>
          <a:prstGeom prst="rect">
            <a:avLst/>
          </a:prstGeom>
          <a:ln>
            <a:solidFill>
              <a:schemeClr val="tx1"/>
            </a:solidFill>
          </a:ln>
        </p:spPr>
      </p:pic>
      <p:pic>
        <p:nvPicPr>
          <p:cNvPr id="6" name="Picture 5">
            <a:extLst>
              <a:ext uri="{FF2B5EF4-FFF2-40B4-BE49-F238E27FC236}">
                <a16:creationId xmlns:a16="http://schemas.microsoft.com/office/drawing/2014/main" id="{FE037D35-2BCF-E1BD-65DB-D1D97F25515A}"/>
              </a:ext>
            </a:extLst>
          </p:cNvPr>
          <p:cNvPicPr>
            <a:picLocks noChangeAspect="1"/>
          </p:cNvPicPr>
          <p:nvPr/>
        </p:nvPicPr>
        <p:blipFill>
          <a:blip r:embed="rId4"/>
          <a:stretch>
            <a:fillRect/>
          </a:stretch>
        </p:blipFill>
        <p:spPr>
          <a:xfrm>
            <a:off x="915925" y="1365652"/>
            <a:ext cx="3185155" cy="4125600"/>
          </a:xfrm>
          <a:prstGeom prst="rect">
            <a:avLst/>
          </a:prstGeom>
          <a:ln>
            <a:solidFill>
              <a:schemeClr val="tx1"/>
            </a:solidFill>
          </a:ln>
        </p:spPr>
      </p:pic>
      <p:pic>
        <p:nvPicPr>
          <p:cNvPr id="10" name="Picture 9">
            <a:extLst>
              <a:ext uri="{FF2B5EF4-FFF2-40B4-BE49-F238E27FC236}">
                <a16:creationId xmlns:a16="http://schemas.microsoft.com/office/drawing/2014/main" id="{64AEA3C6-BC68-BC45-ED6E-62A19F994733}"/>
              </a:ext>
            </a:extLst>
          </p:cNvPr>
          <p:cNvPicPr>
            <a:picLocks noChangeAspect="1"/>
          </p:cNvPicPr>
          <p:nvPr/>
        </p:nvPicPr>
        <p:blipFill>
          <a:blip r:embed="rId5"/>
          <a:stretch>
            <a:fillRect/>
          </a:stretch>
        </p:blipFill>
        <p:spPr>
          <a:xfrm>
            <a:off x="8101484" y="1365652"/>
            <a:ext cx="3174591" cy="4125600"/>
          </a:xfrm>
          <a:prstGeom prst="rect">
            <a:avLst/>
          </a:prstGeom>
          <a:ln>
            <a:solidFill>
              <a:schemeClr val="tx1"/>
            </a:solidFill>
          </a:ln>
        </p:spPr>
      </p:pic>
    </p:spTree>
    <p:extLst>
      <p:ext uri="{BB962C8B-B14F-4D97-AF65-F5344CB8AC3E}">
        <p14:creationId xmlns:p14="http://schemas.microsoft.com/office/powerpoint/2010/main" val="2797311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8443608" cy="400110"/>
          </a:xfrm>
          <a:prstGeom prst="rect">
            <a:avLst/>
          </a:prstGeom>
          <a:noFill/>
        </p:spPr>
        <p:txBody>
          <a:bodyPr wrap="square" rtlCol="0" anchor="t">
            <a:spAutoFit/>
          </a:bodyPr>
          <a:lstStyle/>
          <a:p>
            <a:r>
              <a:rPr lang="en-US" sz="2000" dirty="0">
                <a:solidFill>
                  <a:srgbClr val="DA2127"/>
                </a:solidFill>
                <a:latin typeface="Arial" panose="020B0604020202020204" pitchFamily="34" charset="0"/>
                <a:cs typeface="Arial" panose="020B0604020202020204" pitchFamily="34" charset="0"/>
              </a:rPr>
              <a:t>Étapes du </a:t>
            </a:r>
            <a:r>
              <a:rPr lang="en-US" sz="2000" dirty="0" err="1">
                <a:solidFill>
                  <a:srgbClr val="DA2127"/>
                </a:solidFill>
                <a:latin typeface="Arial" panose="020B0604020202020204" pitchFamily="34" charset="0"/>
                <a:cs typeface="Arial" panose="020B0604020202020204" pitchFamily="34" charset="0"/>
              </a:rPr>
              <a:t>mentorat</a:t>
            </a:r>
            <a:endParaRPr lang="en-US" sz="2000" dirty="0">
              <a:solidFill>
                <a:srgbClr val="DA2127"/>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55130F3C-EFFF-4686-9CC5-B4CD9F9ECEB3}"/>
              </a:ext>
            </a:extLst>
          </p:cNvPr>
          <p:cNvSpPr>
            <a:spLocks noGrp="1"/>
          </p:cNvSpPr>
          <p:nvPr>
            <p:ph type="sldNum" sz="quarter" idx="4"/>
          </p:nvPr>
        </p:nvSpPr>
        <p:spPr/>
        <p:txBody>
          <a:bodyPr/>
          <a:lstStyle/>
          <a:p>
            <a:fld id="{3884788F-3909-4E53-9C01-7D724614CA0D}" type="slidenum">
              <a:rPr lang="en-US" altLang="en-US" smtClean="0"/>
              <a:pPr/>
              <a:t>17</a:t>
            </a:fld>
            <a:endParaRPr lang="en-US" altLang="en-US" dirty="0"/>
          </a:p>
        </p:txBody>
      </p:sp>
      <p:sp>
        <p:nvSpPr>
          <p:cNvPr id="5" name="TextBox 4">
            <a:extLst>
              <a:ext uri="{FF2B5EF4-FFF2-40B4-BE49-F238E27FC236}">
                <a16:creationId xmlns:a16="http://schemas.microsoft.com/office/drawing/2014/main" id="{1D03E09A-EB31-4DCC-CD70-D156D08E25C1}"/>
              </a:ext>
            </a:extLst>
          </p:cNvPr>
          <p:cNvSpPr txBox="1"/>
          <p:nvPr/>
        </p:nvSpPr>
        <p:spPr>
          <a:xfrm>
            <a:off x="720001" y="1771386"/>
            <a:ext cx="1531800" cy="553998"/>
          </a:xfrm>
          <a:prstGeom prst="rect">
            <a:avLst/>
          </a:prstGeom>
          <a:noFill/>
        </p:spPr>
        <p:txBody>
          <a:bodyPr wrap="square" rtlCol="0">
            <a:spAutoFit/>
          </a:bodyPr>
          <a:lstStyle/>
          <a:p>
            <a:r>
              <a:rPr lang="en-US" sz="1500" b="1" dirty="0" err="1">
                <a:latin typeface="Arial" panose="020B0604020202020204" pitchFamily="34" charset="0"/>
              </a:rPr>
              <a:t>Évaluer</a:t>
            </a:r>
            <a:r>
              <a:rPr lang="en-US" sz="1500" b="1" dirty="0">
                <a:latin typeface="Arial" panose="020B0604020202020204" pitchFamily="34" charset="0"/>
              </a:rPr>
              <a:t> </a:t>
            </a:r>
            <a:r>
              <a:rPr lang="en-US" sz="1500" b="1" dirty="0" err="1">
                <a:latin typeface="Arial" panose="020B0604020202020204" pitchFamily="34" charset="0"/>
              </a:rPr>
              <a:t>l’état</a:t>
            </a:r>
            <a:r>
              <a:rPr lang="en-US" sz="1500" b="1" dirty="0">
                <a:latin typeface="Arial" panose="020B0604020202020204" pitchFamily="34" charset="0"/>
              </a:rPr>
              <a:t> de </a:t>
            </a:r>
            <a:r>
              <a:rPr lang="en-US" sz="1500" b="1" dirty="0" err="1">
                <a:latin typeface="Arial" panose="020B0604020202020204" pitchFamily="34" charset="0"/>
              </a:rPr>
              <a:t>préparation</a:t>
            </a:r>
            <a:endParaRPr lang="en-US" sz="1500" b="1" dirty="0">
              <a:latin typeface="Arial" panose="020B0604020202020204" pitchFamily="34" charset="0"/>
            </a:endParaRPr>
          </a:p>
        </p:txBody>
      </p:sp>
      <p:sp>
        <p:nvSpPr>
          <p:cNvPr id="7" name="TextBox 6">
            <a:extLst>
              <a:ext uri="{FF2B5EF4-FFF2-40B4-BE49-F238E27FC236}">
                <a16:creationId xmlns:a16="http://schemas.microsoft.com/office/drawing/2014/main" id="{5E24369F-AC6A-8077-1E7E-FE2713A64391}"/>
              </a:ext>
            </a:extLst>
          </p:cNvPr>
          <p:cNvSpPr txBox="1"/>
          <p:nvPr/>
        </p:nvSpPr>
        <p:spPr>
          <a:xfrm>
            <a:off x="740500" y="2604533"/>
            <a:ext cx="1587498" cy="2100575"/>
          </a:xfrm>
          <a:prstGeom prst="rect">
            <a:avLst/>
          </a:prstGeom>
          <a:noFill/>
        </p:spPr>
        <p:txBody>
          <a:bodyPr wrap="square" rtlCol="0">
            <a:spAutoFit/>
          </a:bodyPr>
          <a:lstStyle/>
          <a:p>
            <a:pPr marL="171450" indent="-171450">
              <a:buFont typeface="Arial" panose="020B0604020202020204" pitchFamily="34" charset="0"/>
              <a:buChar char="•"/>
            </a:pPr>
            <a:r>
              <a:rPr lang="en-US" sz="1450" dirty="0" err="1">
                <a:latin typeface="Arial" panose="020B0604020202020204" pitchFamily="34" charset="0"/>
                <a:cs typeface="Arial" panose="020B0604020202020204" pitchFamily="34" charset="0"/>
              </a:rPr>
              <a:t>Comprendre</a:t>
            </a:r>
            <a:r>
              <a:rPr lang="en-US" sz="1450" dirty="0">
                <a:latin typeface="Arial" panose="020B0604020202020204" pitchFamily="34" charset="0"/>
                <a:cs typeface="Arial" panose="020B0604020202020204" pitchFamily="34" charset="0"/>
              </a:rPr>
              <a:t> </a:t>
            </a:r>
            <a:r>
              <a:rPr lang="en-US" sz="1450" dirty="0" err="1">
                <a:latin typeface="Arial" panose="020B0604020202020204" pitchFamily="34" charset="0"/>
                <a:cs typeface="Arial" panose="020B0604020202020204" pitchFamily="34" charset="0"/>
              </a:rPr>
              <a:t>ce</a:t>
            </a:r>
            <a:r>
              <a:rPr lang="en-US" sz="1450" dirty="0">
                <a:latin typeface="Arial" panose="020B0604020202020204" pitchFamily="34" charset="0"/>
                <a:cs typeface="Arial" panose="020B0604020202020204" pitchFamily="34" charset="0"/>
              </a:rPr>
              <a:t> </a:t>
            </a:r>
            <a:r>
              <a:rPr lang="en-US" sz="1450" dirty="0" err="1">
                <a:latin typeface="Arial" panose="020B0604020202020204" pitchFamily="34" charset="0"/>
                <a:cs typeface="Arial" panose="020B0604020202020204" pitchFamily="34" charset="0"/>
              </a:rPr>
              <a:t>que</a:t>
            </a:r>
            <a:r>
              <a:rPr lang="en-US" sz="1450" dirty="0">
                <a:latin typeface="Arial" panose="020B0604020202020204" pitchFamily="34" charset="0"/>
                <a:cs typeface="Arial" panose="020B0604020202020204" pitchFamily="34" charset="0"/>
              </a:rPr>
              <a:t> le </a:t>
            </a:r>
            <a:r>
              <a:rPr lang="en-US" sz="1450" dirty="0" err="1">
                <a:latin typeface="Arial" panose="020B0604020202020204" pitchFamily="34" charset="0"/>
                <a:cs typeface="Arial" panose="020B0604020202020204" pitchFamily="34" charset="0"/>
              </a:rPr>
              <a:t>mentorat</a:t>
            </a:r>
            <a:r>
              <a:rPr lang="en-US" sz="1450" dirty="0">
                <a:latin typeface="Arial" panose="020B0604020202020204" pitchFamily="34" charset="0"/>
                <a:cs typeface="Arial" panose="020B0604020202020204" pitchFamily="34" charset="0"/>
              </a:rPr>
              <a:t> </a:t>
            </a:r>
            <a:r>
              <a:rPr lang="en-US" sz="1450" dirty="0" err="1">
                <a:latin typeface="Arial" panose="020B0604020202020204" pitchFamily="34" charset="0"/>
                <a:cs typeface="Arial" panose="020B0604020202020204" pitchFamily="34" charset="0"/>
              </a:rPr>
              <a:t>implique</a:t>
            </a:r>
            <a:endParaRPr lang="en-US" sz="14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50" dirty="0" err="1">
                <a:latin typeface="Arial" panose="020B0604020202020204" pitchFamily="34" charset="0"/>
                <a:cs typeface="Arial" panose="020B0604020202020204" pitchFamily="34" charset="0"/>
              </a:rPr>
              <a:t>Déterminer</a:t>
            </a:r>
            <a:r>
              <a:rPr lang="en-US" sz="1450" dirty="0">
                <a:latin typeface="Arial" panose="020B0604020202020204" pitchFamily="34" charset="0"/>
                <a:cs typeface="Arial" panose="020B0604020202020204" pitchFamily="34" charset="0"/>
              </a:rPr>
              <a:t> </a:t>
            </a:r>
            <a:r>
              <a:rPr lang="en-US" sz="1450" dirty="0" err="1">
                <a:latin typeface="Arial" panose="020B0604020202020204" pitchFamily="34" charset="0"/>
                <a:cs typeface="Arial" panose="020B0604020202020204" pitchFamily="34" charset="0"/>
              </a:rPr>
              <a:t>l’aptitude</a:t>
            </a:r>
            <a:r>
              <a:rPr lang="en-US" sz="1450" dirty="0">
                <a:latin typeface="Arial" panose="020B0604020202020204" pitchFamily="34" charset="0"/>
                <a:cs typeface="Arial" panose="020B0604020202020204" pitchFamily="34" charset="0"/>
              </a:rPr>
              <a:t> pour le </a:t>
            </a:r>
            <a:r>
              <a:rPr lang="en-US" sz="1450" dirty="0" err="1">
                <a:latin typeface="Arial" panose="020B0604020202020204" pitchFamily="34" charset="0"/>
                <a:cs typeface="Arial" panose="020B0604020202020204" pitchFamily="34" charset="0"/>
              </a:rPr>
              <a:t>mentorat</a:t>
            </a:r>
            <a:endParaRPr lang="en-US" sz="14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50" dirty="0">
                <a:latin typeface="Arial" panose="020B0604020202020204" pitchFamily="34" charset="0"/>
                <a:cs typeface="Arial" panose="020B0604020202020204" pitchFamily="34" charset="0"/>
              </a:rPr>
              <a:t>Examiner les motivations</a:t>
            </a:r>
          </a:p>
        </p:txBody>
      </p:sp>
      <p:sp>
        <p:nvSpPr>
          <p:cNvPr id="10" name="TextBox 9">
            <a:extLst>
              <a:ext uri="{FF2B5EF4-FFF2-40B4-BE49-F238E27FC236}">
                <a16:creationId xmlns:a16="http://schemas.microsoft.com/office/drawing/2014/main" id="{F62C98D4-A754-7C33-0221-9D0E729F4227}"/>
              </a:ext>
            </a:extLst>
          </p:cNvPr>
          <p:cNvSpPr txBox="1"/>
          <p:nvPr/>
        </p:nvSpPr>
        <p:spPr>
          <a:xfrm>
            <a:off x="2584539" y="2604533"/>
            <a:ext cx="1619160" cy="2769989"/>
          </a:xfrm>
          <a:prstGeom prst="rect">
            <a:avLst/>
          </a:prstGeom>
          <a:noFill/>
        </p:spPr>
        <p:txBody>
          <a:bodyPr wrap="square" rtlCol="0">
            <a:spAutoFit/>
          </a:bodyPr>
          <a:lstStyle/>
          <a:p>
            <a:pPr marL="171450" indent="-171450">
              <a:buFont typeface="Arial" panose="020B0604020202020204" pitchFamily="34" charset="0"/>
              <a:buChar char="•"/>
            </a:pPr>
            <a:r>
              <a:rPr lang="en-US" sz="1450" dirty="0">
                <a:latin typeface="Arial" panose="020B0604020202020204" pitchFamily="34" charset="0"/>
                <a:cs typeface="Arial" panose="020B0604020202020204" pitchFamily="34" charset="0"/>
              </a:rPr>
              <a:t>Auto-</a:t>
            </a:r>
            <a:r>
              <a:rPr lang="en-US" sz="1450" dirty="0" err="1">
                <a:latin typeface="Arial" panose="020B0604020202020204" pitchFamily="34" charset="0"/>
                <a:cs typeface="Arial" panose="020B0604020202020204" pitchFamily="34" charset="0"/>
              </a:rPr>
              <a:t>évaluation</a:t>
            </a:r>
            <a:r>
              <a:rPr lang="en-US" sz="1450" dirty="0">
                <a:latin typeface="Arial" panose="020B0604020202020204" pitchFamily="34" charset="0"/>
                <a:cs typeface="Arial" panose="020B0604020202020204" pitchFamily="34" charset="0"/>
              </a:rPr>
              <a:t> et </a:t>
            </a:r>
            <a:r>
              <a:rPr lang="en-US" sz="1450" dirty="0" err="1">
                <a:latin typeface="Arial" panose="020B0604020202020204" pitchFamily="34" charset="0"/>
                <a:cs typeface="Arial" panose="020B0604020202020204" pitchFamily="34" charset="0"/>
              </a:rPr>
              <a:t>sensibilisation</a:t>
            </a:r>
            <a:endParaRPr lang="en-US" sz="14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50" dirty="0">
                <a:latin typeface="Arial" panose="020B0604020202020204" pitchFamily="34" charset="0"/>
                <a:cs typeface="Arial" panose="020B0604020202020204" pitchFamily="34" charset="0"/>
              </a:rPr>
              <a:t>Formation pour </a:t>
            </a:r>
            <a:r>
              <a:rPr lang="en-US" sz="1450" dirty="0" err="1">
                <a:latin typeface="Arial" panose="020B0604020202020204" pitchFamily="34" charset="0"/>
                <a:cs typeface="Arial" panose="020B0604020202020204" pitchFamily="34" charset="0"/>
              </a:rPr>
              <a:t>devenir</a:t>
            </a:r>
            <a:r>
              <a:rPr lang="en-US" sz="1450" dirty="0">
                <a:latin typeface="Arial" panose="020B0604020202020204" pitchFamily="34" charset="0"/>
                <a:cs typeface="Arial" panose="020B0604020202020204" pitchFamily="34" charset="0"/>
              </a:rPr>
              <a:t> un </a:t>
            </a:r>
            <a:r>
              <a:rPr lang="en-US" sz="1450" dirty="0" err="1">
                <a:latin typeface="Arial" panose="020B0604020202020204" pitchFamily="34" charset="0"/>
                <a:cs typeface="Arial" panose="020B0604020202020204" pitchFamily="34" charset="0"/>
              </a:rPr>
              <a:t>meilleur</a:t>
            </a:r>
            <a:r>
              <a:rPr lang="en-US" sz="1450" dirty="0">
                <a:latin typeface="Arial" panose="020B0604020202020204" pitchFamily="34" charset="0"/>
                <a:cs typeface="Arial" panose="020B0604020202020204" pitchFamily="34" charset="0"/>
              </a:rPr>
              <a:t> mentor/</a:t>
            </a:r>
            <a:r>
              <a:rPr lang="en-US" sz="1450" dirty="0" err="1">
                <a:latin typeface="Arial" panose="020B0604020202020204" pitchFamily="34" charset="0"/>
                <a:cs typeface="Arial" panose="020B0604020202020204" pitchFamily="34" charset="0"/>
              </a:rPr>
              <a:t>une</a:t>
            </a:r>
            <a:r>
              <a:rPr lang="en-US" sz="1450" dirty="0">
                <a:latin typeface="Arial" panose="020B0604020202020204" pitchFamily="34" charset="0"/>
                <a:cs typeface="Arial" panose="020B0604020202020204" pitchFamily="34" charset="0"/>
              </a:rPr>
              <a:t> </a:t>
            </a:r>
            <a:r>
              <a:rPr lang="en-US" sz="1450" dirty="0" err="1">
                <a:latin typeface="Arial" panose="020B0604020202020204" pitchFamily="34" charset="0"/>
                <a:cs typeface="Arial" panose="020B0604020202020204" pitchFamily="34" charset="0"/>
              </a:rPr>
              <a:t>meilleure</a:t>
            </a:r>
            <a:r>
              <a:rPr lang="en-US" sz="1450" dirty="0">
                <a:latin typeface="Arial" panose="020B0604020202020204" pitchFamily="34" charset="0"/>
                <a:cs typeface="Arial" panose="020B0604020202020204" pitchFamily="34" charset="0"/>
              </a:rPr>
              <a:t> </a:t>
            </a:r>
            <a:r>
              <a:rPr lang="en-US" sz="1450" dirty="0" err="1">
                <a:latin typeface="Arial" panose="020B0604020202020204" pitchFamily="34" charset="0"/>
                <a:cs typeface="Arial" panose="020B0604020202020204" pitchFamily="34" charset="0"/>
              </a:rPr>
              <a:t>mentorée</a:t>
            </a:r>
            <a:r>
              <a:rPr lang="en-US" sz="145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450" dirty="0" err="1">
                <a:latin typeface="Arial" panose="020B0604020202020204" pitchFamily="34" charset="0"/>
                <a:cs typeface="Arial" panose="020B0604020202020204" pitchFamily="34" charset="0"/>
              </a:rPr>
              <a:t>Jumelage</a:t>
            </a:r>
            <a:r>
              <a:rPr lang="en-US" sz="1450" dirty="0">
                <a:latin typeface="Arial" panose="020B0604020202020204" pitchFamily="34" charset="0"/>
                <a:cs typeface="Arial" panose="020B0604020202020204" pitchFamily="34" charset="0"/>
              </a:rPr>
              <a:t> des mentors et des </a:t>
            </a:r>
            <a:r>
              <a:rPr lang="en-US" sz="1450" dirty="0" err="1">
                <a:latin typeface="Arial" panose="020B0604020202020204" pitchFamily="34" charset="0"/>
                <a:cs typeface="Arial" panose="020B0604020202020204" pitchFamily="34" charset="0"/>
              </a:rPr>
              <a:t>mentorées</a:t>
            </a:r>
            <a:endParaRPr lang="en-US" sz="145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0A177CD-6533-3832-2EB6-0F0A965ACB2D}"/>
              </a:ext>
            </a:extLst>
          </p:cNvPr>
          <p:cNvSpPr txBox="1"/>
          <p:nvPr/>
        </p:nvSpPr>
        <p:spPr>
          <a:xfrm>
            <a:off x="4428580" y="2604533"/>
            <a:ext cx="1511300" cy="2546851"/>
          </a:xfrm>
          <a:prstGeom prst="rect">
            <a:avLst/>
          </a:prstGeom>
          <a:noFill/>
        </p:spPr>
        <p:txBody>
          <a:bodyPr wrap="square" rtlCol="0">
            <a:spAutoFit/>
          </a:bodyPr>
          <a:lstStyle/>
          <a:p>
            <a:pPr marL="171450" indent="-171450">
              <a:buFont typeface="Arial" panose="020B0604020202020204" pitchFamily="34" charset="0"/>
              <a:buChar char="•"/>
            </a:pPr>
            <a:r>
              <a:rPr lang="en-US" sz="1450" dirty="0">
                <a:latin typeface="Arial" panose="020B0604020202020204" pitchFamily="34" charset="0"/>
                <a:cs typeface="Arial" panose="020B0604020202020204" pitchFamily="34" charset="0"/>
              </a:rPr>
              <a:t>Vision et </a:t>
            </a:r>
            <a:r>
              <a:rPr lang="en-US" sz="1450" dirty="0" err="1">
                <a:latin typeface="Arial" panose="020B0604020202020204" pitchFamily="34" charset="0"/>
                <a:cs typeface="Arial" panose="020B0604020202020204" pitchFamily="34" charset="0"/>
              </a:rPr>
              <a:t>définition</a:t>
            </a:r>
            <a:r>
              <a:rPr lang="en-US" sz="1450" dirty="0">
                <a:latin typeface="Arial" panose="020B0604020202020204" pitchFamily="34" charset="0"/>
                <a:cs typeface="Arial" panose="020B0604020202020204" pitchFamily="34" charset="0"/>
              </a:rPr>
              <a:t> des </a:t>
            </a:r>
            <a:r>
              <a:rPr lang="en-US" sz="1450" dirty="0" err="1">
                <a:latin typeface="Arial" panose="020B0604020202020204" pitchFamily="34" charset="0"/>
                <a:cs typeface="Arial" panose="020B0604020202020204" pitchFamily="34" charset="0"/>
              </a:rPr>
              <a:t>objectifs</a:t>
            </a:r>
            <a:endParaRPr lang="en-US" sz="14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50" dirty="0">
                <a:latin typeface="Arial" panose="020B0604020202020204" pitchFamily="34" charset="0"/>
                <a:cs typeface="Arial" panose="020B0604020202020204" pitchFamily="34" charset="0"/>
              </a:rPr>
              <a:t>Clarification des </a:t>
            </a:r>
            <a:r>
              <a:rPr lang="en-US" sz="1450" dirty="0" err="1">
                <a:latin typeface="Arial" panose="020B0604020202020204" pitchFamily="34" charset="0"/>
                <a:cs typeface="Arial" panose="020B0604020202020204" pitchFamily="34" charset="0"/>
              </a:rPr>
              <a:t>rôles</a:t>
            </a:r>
            <a:r>
              <a:rPr lang="en-US" sz="1450" dirty="0">
                <a:latin typeface="Arial" panose="020B0604020202020204" pitchFamily="34" charset="0"/>
                <a:cs typeface="Arial" panose="020B0604020202020204" pitchFamily="34" charset="0"/>
              </a:rPr>
              <a:t> de la </a:t>
            </a:r>
            <a:r>
              <a:rPr lang="en-US" sz="1450" dirty="0" err="1">
                <a:latin typeface="Arial" panose="020B0604020202020204" pitchFamily="34" charset="0"/>
                <a:cs typeface="Arial" panose="020B0604020202020204" pitchFamily="34" charset="0"/>
              </a:rPr>
              <a:t>mentorée</a:t>
            </a:r>
            <a:r>
              <a:rPr lang="en-US" sz="1450" dirty="0">
                <a:latin typeface="Arial" panose="020B0604020202020204" pitchFamily="34" charset="0"/>
                <a:cs typeface="Arial" panose="020B0604020202020204" pitchFamily="34" charset="0"/>
              </a:rPr>
              <a:t> et du mentor</a:t>
            </a:r>
          </a:p>
          <a:p>
            <a:pPr marL="171450" indent="-171450">
              <a:buFont typeface="Arial" panose="020B0604020202020204" pitchFamily="34" charset="0"/>
              <a:buChar char="•"/>
            </a:pPr>
            <a:r>
              <a:rPr lang="en-US" sz="1450" dirty="0" err="1">
                <a:latin typeface="Arial" panose="020B0604020202020204" pitchFamily="34" charset="0"/>
                <a:cs typeface="Arial" panose="020B0604020202020204" pitchFamily="34" charset="0"/>
              </a:rPr>
              <a:t>Élaboration</a:t>
            </a:r>
            <a:r>
              <a:rPr lang="en-US" sz="1450" dirty="0">
                <a:latin typeface="Arial" panose="020B0604020202020204" pitchFamily="34" charset="0"/>
                <a:cs typeface="Arial" panose="020B0604020202020204" pitchFamily="34" charset="0"/>
              </a:rPr>
              <a:t> d’un </a:t>
            </a:r>
            <a:r>
              <a:rPr lang="en-US" sz="1450" dirty="0" err="1">
                <a:latin typeface="Arial" panose="020B0604020202020204" pitchFamily="34" charset="0"/>
                <a:cs typeface="Arial" panose="020B0604020202020204" pitchFamily="34" charset="0"/>
              </a:rPr>
              <a:t>programme</a:t>
            </a:r>
            <a:r>
              <a:rPr lang="en-US" sz="1450" dirty="0">
                <a:latin typeface="Arial" panose="020B0604020202020204" pitchFamily="34" charset="0"/>
                <a:cs typeface="Arial" panose="020B0604020202020204" pitchFamily="34" charset="0"/>
              </a:rPr>
              <a:t> de </a:t>
            </a:r>
            <a:r>
              <a:rPr lang="en-US" sz="1450" dirty="0" err="1">
                <a:latin typeface="Arial" panose="020B0604020202020204" pitchFamily="34" charset="0"/>
                <a:cs typeface="Arial" panose="020B0604020202020204" pitchFamily="34" charset="0"/>
              </a:rPr>
              <a:t>mentorat</a:t>
            </a:r>
            <a:endParaRPr lang="en-US" sz="145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1DA34E9-6ED1-6407-CBF0-B40858FFFD19}"/>
              </a:ext>
            </a:extLst>
          </p:cNvPr>
          <p:cNvSpPr txBox="1"/>
          <p:nvPr/>
        </p:nvSpPr>
        <p:spPr>
          <a:xfrm>
            <a:off x="6272620" y="2604533"/>
            <a:ext cx="1639480" cy="1654299"/>
          </a:xfrm>
          <a:prstGeom prst="rect">
            <a:avLst/>
          </a:prstGeom>
          <a:noFill/>
        </p:spPr>
        <p:txBody>
          <a:bodyPr wrap="square" rtlCol="0">
            <a:spAutoFit/>
          </a:bodyPr>
          <a:lstStyle/>
          <a:p>
            <a:pPr marL="171450" indent="-171450">
              <a:buFont typeface="Arial" panose="020B0604020202020204" pitchFamily="34" charset="0"/>
              <a:buChar char="•"/>
            </a:pPr>
            <a:r>
              <a:rPr lang="en-US" sz="1450" dirty="0">
                <a:latin typeface="Arial" panose="020B0604020202020204" pitchFamily="34" charset="0"/>
                <a:cs typeface="Arial" panose="020B0604020202020204" pitchFamily="34" charset="0"/>
              </a:rPr>
              <a:t>Mise </a:t>
            </a:r>
            <a:r>
              <a:rPr lang="en-US" sz="1450" dirty="0" err="1">
                <a:latin typeface="Arial" panose="020B0604020202020204" pitchFamily="34" charset="0"/>
                <a:cs typeface="Arial" panose="020B0604020202020204" pitchFamily="34" charset="0"/>
              </a:rPr>
              <a:t>en</a:t>
            </a:r>
            <a:r>
              <a:rPr lang="en-US" sz="1450" dirty="0">
                <a:latin typeface="Arial" panose="020B0604020202020204" pitchFamily="34" charset="0"/>
                <a:cs typeface="Arial" panose="020B0604020202020204" pitchFamily="34" charset="0"/>
              </a:rPr>
              <a:t> </a:t>
            </a:r>
            <a:r>
              <a:rPr lang="en-US" sz="1450" dirty="0" err="1">
                <a:latin typeface="Arial" panose="020B0604020202020204" pitchFamily="34" charset="0"/>
                <a:cs typeface="Arial" panose="020B0604020202020204" pitchFamily="34" charset="0"/>
              </a:rPr>
              <a:t>œuvre</a:t>
            </a:r>
            <a:r>
              <a:rPr lang="en-US" sz="1450" dirty="0">
                <a:latin typeface="Arial" panose="020B0604020202020204" pitchFamily="34" charset="0"/>
                <a:cs typeface="Arial" panose="020B0604020202020204" pitchFamily="34" charset="0"/>
              </a:rPr>
              <a:t> du </a:t>
            </a:r>
            <a:r>
              <a:rPr lang="en-US" sz="1450" dirty="0" err="1">
                <a:latin typeface="Arial" panose="020B0604020202020204" pitchFamily="34" charset="0"/>
                <a:cs typeface="Arial" panose="020B0604020202020204" pitchFamily="34" charset="0"/>
              </a:rPr>
              <a:t>programme</a:t>
            </a:r>
            <a:r>
              <a:rPr lang="en-US" sz="1450" dirty="0">
                <a:latin typeface="Arial" panose="020B0604020202020204" pitchFamily="34" charset="0"/>
                <a:cs typeface="Arial" panose="020B0604020202020204" pitchFamily="34" charset="0"/>
              </a:rPr>
              <a:t> de </a:t>
            </a:r>
            <a:r>
              <a:rPr lang="en-US" sz="1450" dirty="0" err="1">
                <a:latin typeface="Arial" panose="020B0604020202020204" pitchFamily="34" charset="0"/>
                <a:cs typeface="Arial" panose="020B0604020202020204" pitchFamily="34" charset="0"/>
              </a:rPr>
              <a:t>mentorat</a:t>
            </a:r>
            <a:endParaRPr lang="en-US" sz="14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50" dirty="0">
                <a:latin typeface="Arial" panose="020B0604020202020204" pitchFamily="34" charset="0"/>
                <a:cs typeface="Arial" panose="020B0604020202020204" pitchFamily="34" charset="0"/>
              </a:rPr>
              <a:t>Bilans </a:t>
            </a:r>
            <a:r>
              <a:rPr lang="en-US" sz="1450" dirty="0" err="1">
                <a:latin typeface="Arial" panose="020B0604020202020204" pitchFamily="34" charset="0"/>
                <a:cs typeface="Arial" panose="020B0604020202020204" pitchFamily="34" charset="0"/>
              </a:rPr>
              <a:t>réguliers</a:t>
            </a:r>
            <a:endParaRPr lang="en-US" sz="14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50" dirty="0" err="1">
                <a:latin typeface="Arial" panose="020B0604020202020204" pitchFamily="34" charset="0"/>
                <a:cs typeface="Arial" panose="020B0604020202020204" pitchFamily="34" charset="0"/>
              </a:rPr>
              <a:t>Réflexions</a:t>
            </a:r>
            <a:r>
              <a:rPr lang="en-US" sz="1450" dirty="0">
                <a:latin typeface="Arial" panose="020B0604020202020204" pitchFamily="34" charset="0"/>
                <a:cs typeface="Arial" panose="020B0604020202020204" pitchFamily="34" charset="0"/>
              </a:rPr>
              <a:t> et </a:t>
            </a:r>
            <a:r>
              <a:rPr lang="en-US" sz="1450" dirty="0" err="1">
                <a:latin typeface="Arial" panose="020B0604020202020204" pitchFamily="34" charset="0"/>
                <a:cs typeface="Arial" panose="020B0604020202020204" pitchFamily="34" charset="0"/>
              </a:rPr>
              <a:t>évaluations</a:t>
            </a:r>
            <a:r>
              <a:rPr lang="en-US" sz="1450" dirty="0">
                <a:latin typeface="Arial" panose="020B0604020202020204" pitchFamily="34" charset="0"/>
                <a:cs typeface="Arial" panose="020B0604020202020204" pitchFamily="34" charset="0"/>
              </a:rPr>
              <a:t> </a:t>
            </a:r>
            <a:r>
              <a:rPr lang="en-US" sz="1450" dirty="0" err="1">
                <a:latin typeface="Arial" panose="020B0604020202020204" pitchFamily="34" charset="0"/>
                <a:cs typeface="Arial" panose="020B0604020202020204" pitchFamily="34" charset="0"/>
              </a:rPr>
              <a:t>en</a:t>
            </a:r>
            <a:r>
              <a:rPr lang="en-US" sz="1450" dirty="0">
                <a:latin typeface="Arial" panose="020B0604020202020204" pitchFamily="34" charset="0"/>
                <a:cs typeface="Arial" panose="020B0604020202020204" pitchFamily="34" charset="0"/>
              </a:rPr>
              <a:t> </a:t>
            </a:r>
            <a:r>
              <a:rPr lang="en-US" sz="1450" dirty="0" err="1">
                <a:latin typeface="Arial" panose="020B0604020202020204" pitchFamily="34" charset="0"/>
                <a:cs typeface="Arial" panose="020B0604020202020204" pitchFamily="34" charset="0"/>
              </a:rPr>
              <a:t>cours</a:t>
            </a:r>
            <a:r>
              <a:rPr lang="en-US" sz="1450" dirty="0">
                <a:latin typeface="Arial" panose="020B0604020202020204" pitchFamily="34" charset="0"/>
                <a:cs typeface="Arial" panose="020B0604020202020204" pitchFamily="34" charset="0"/>
              </a:rPr>
              <a:t> de route</a:t>
            </a:r>
          </a:p>
        </p:txBody>
      </p:sp>
      <p:sp>
        <p:nvSpPr>
          <p:cNvPr id="13" name="TextBox 12">
            <a:extLst>
              <a:ext uri="{FF2B5EF4-FFF2-40B4-BE49-F238E27FC236}">
                <a16:creationId xmlns:a16="http://schemas.microsoft.com/office/drawing/2014/main" id="{39D8B7D6-39E2-12A2-4532-E6B975036186}"/>
              </a:ext>
            </a:extLst>
          </p:cNvPr>
          <p:cNvSpPr txBox="1"/>
          <p:nvPr/>
        </p:nvSpPr>
        <p:spPr>
          <a:xfrm>
            <a:off x="8116659" y="2604533"/>
            <a:ext cx="1559559" cy="2323713"/>
          </a:xfrm>
          <a:prstGeom prst="rect">
            <a:avLst/>
          </a:prstGeom>
          <a:noFill/>
        </p:spPr>
        <p:txBody>
          <a:bodyPr wrap="square" rtlCol="0">
            <a:spAutoFit/>
          </a:bodyPr>
          <a:lstStyle/>
          <a:p>
            <a:pPr marL="171450" indent="-171450">
              <a:buFont typeface="Arial" panose="020B0604020202020204" pitchFamily="34" charset="0"/>
              <a:buChar char="•"/>
            </a:pPr>
            <a:r>
              <a:rPr lang="en-US" sz="1450" dirty="0" err="1">
                <a:latin typeface="Arial" panose="020B0604020202020204" pitchFamily="34" charset="0"/>
                <a:cs typeface="Arial" panose="020B0604020202020204" pitchFamily="34" charset="0"/>
              </a:rPr>
              <a:t>Évaluation</a:t>
            </a:r>
            <a:r>
              <a:rPr lang="en-US" sz="1450" dirty="0">
                <a:latin typeface="Arial" panose="020B0604020202020204" pitchFamily="34" charset="0"/>
                <a:cs typeface="Arial" panose="020B0604020202020204" pitchFamily="34" charset="0"/>
              </a:rPr>
              <a:t> de </a:t>
            </a:r>
            <a:r>
              <a:rPr lang="en-US" sz="1450" dirty="0" err="1">
                <a:latin typeface="Arial" panose="020B0604020202020204" pitchFamily="34" charset="0"/>
                <a:cs typeface="Arial" panose="020B0604020202020204" pitchFamily="34" charset="0"/>
              </a:rPr>
              <a:t>l’atteinte</a:t>
            </a:r>
            <a:r>
              <a:rPr lang="en-US" sz="1450" dirty="0">
                <a:latin typeface="Arial" panose="020B0604020202020204" pitchFamily="34" charset="0"/>
                <a:cs typeface="Arial" panose="020B0604020202020204" pitchFamily="34" charset="0"/>
              </a:rPr>
              <a:t> des </a:t>
            </a:r>
            <a:r>
              <a:rPr lang="en-US" sz="1450" dirty="0" err="1">
                <a:latin typeface="Arial" panose="020B0604020202020204" pitchFamily="34" charset="0"/>
                <a:cs typeface="Arial" panose="020B0604020202020204" pitchFamily="34" charset="0"/>
              </a:rPr>
              <a:t>objectifs</a:t>
            </a:r>
            <a:endParaRPr lang="en-US" sz="14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50" dirty="0">
                <a:latin typeface="Arial" panose="020B0604020202020204" pitchFamily="34" charset="0"/>
                <a:cs typeface="Arial" panose="020B0604020202020204" pitchFamily="34" charset="0"/>
              </a:rPr>
              <a:t>Partage de la </a:t>
            </a:r>
            <a:r>
              <a:rPr lang="en-US" sz="1450" dirty="0" err="1">
                <a:latin typeface="Arial" panose="020B0604020202020204" pitchFamily="34" charset="0"/>
                <a:cs typeface="Arial" panose="020B0604020202020204" pitchFamily="34" charset="0"/>
              </a:rPr>
              <a:t>réussite</a:t>
            </a:r>
            <a:r>
              <a:rPr lang="en-US" sz="1450" dirty="0">
                <a:latin typeface="Arial" panose="020B0604020202020204" pitchFamily="34" charset="0"/>
                <a:cs typeface="Arial" panose="020B0604020202020204" pitchFamily="34" charset="0"/>
              </a:rPr>
              <a:t> avec les </a:t>
            </a:r>
            <a:r>
              <a:rPr lang="en-US" sz="1450" dirty="0" err="1">
                <a:latin typeface="Arial" panose="020B0604020202020204" pitchFamily="34" charset="0"/>
                <a:cs typeface="Arial" panose="020B0604020202020204" pitchFamily="34" charset="0"/>
              </a:rPr>
              <a:t>autres</a:t>
            </a:r>
            <a:endParaRPr lang="en-US" sz="14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50" dirty="0" err="1">
                <a:latin typeface="Arial" panose="020B0604020202020204" pitchFamily="34" charset="0"/>
                <a:cs typeface="Arial" panose="020B0604020202020204" pitchFamily="34" charset="0"/>
              </a:rPr>
              <a:t>Célébration</a:t>
            </a:r>
            <a:r>
              <a:rPr lang="en-US" sz="1450" dirty="0">
                <a:latin typeface="Arial" panose="020B0604020202020204" pitchFamily="34" charset="0"/>
                <a:cs typeface="Arial" panose="020B0604020202020204" pitchFamily="34" charset="0"/>
              </a:rPr>
              <a:t> du succès et de </a:t>
            </a:r>
            <a:r>
              <a:rPr lang="en-US" sz="1450" dirty="0" err="1">
                <a:latin typeface="Arial" panose="020B0604020202020204" pitchFamily="34" charset="0"/>
                <a:cs typeface="Arial" panose="020B0604020202020204" pitchFamily="34" charset="0"/>
              </a:rPr>
              <a:t>l’expérience</a:t>
            </a:r>
            <a:r>
              <a:rPr lang="en-US" sz="1450" dirty="0">
                <a:latin typeface="Arial" panose="020B0604020202020204" pitchFamily="34" charset="0"/>
                <a:cs typeface="Arial" panose="020B0604020202020204" pitchFamily="34" charset="0"/>
              </a:rPr>
              <a:t> de </a:t>
            </a:r>
            <a:r>
              <a:rPr lang="en-US" sz="1450" dirty="0" err="1">
                <a:latin typeface="Arial" panose="020B0604020202020204" pitchFamily="34" charset="0"/>
                <a:cs typeface="Arial" panose="020B0604020202020204" pitchFamily="34" charset="0"/>
              </a:rPr>
              <a:t>mentorat</a:t>
            </a:r>
            <a:endParaRPr lang="en-US" sz="145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2CDBBF-36D3-B7C9-260B-B6B726B70E59}"/>
              </a:ext>
            </a:extLst>
          </p:cNvPr>
          <p:cNvSpPr txBox="1"/>
          <p:nvPr/>
        </p:nvSpPr>
        <p:spPr>
          <a:xfrm>
            <a:off x="9940200" y="2604533"/>
            <a:ext cx="1511300" cy="1877437"/>
          </a:xfrm>
          <a:prstGeom prst="rect">
            <a:avLst/>
          </a:prstGeom>
          <a:noFill/>
        </p:spPr>
        <p:txBody>
          <a:bodyPr wrap="square" rtlCol="0">
            <a:spAutoFit/>
          </a:bodyPr>
          <a:lstStyle/>
          <a:p>
            <a:pPr marL="171450" indent="-171450">
              <a:buFont typeface="Arial" panose="020B0604020202020204" pitchFamily="34" charset="0"/>
              <a:buChar char="•"/>
            </a:pPr>
            <a:r>
              <a:rPr lang="en-US" sz="1450" dirty="0" err="1">
                <a:latin typeface="Arial" panose="020B0604020202020204" pitchFamily="34" charset="0"/>
                <a:cs typeface="Arial" panose="020B0604020202020204" pitchFamily="34" charset="0"/>
              </a:rPr>
              <a:t>Évaluation</a:t>
            </a:r>
            <a:r>
              <a:rPr lang="en-US" sz="1450" dirty="0">
                <a:latin typeface="Arial" panose="020B0604020202020204" pitchFamily="34" charset="0"/>
                <a:cs typeface="Arial" panose="020B0604020202020204" pitchFamily="34" charset="0"/>
              </a:rPr>
              <a:t> de </a:t>
            </a:r>
            <a:r>
              <a:rPr lang="en-US" sz="1450" dirty="0" err="1">
                <a:latin typeface="Arial" panose="020B0604020202020204" pitchFamily="34" charset="0"/>
                <a:cs typeface="Arial" panose="020B0604020202020204" pitchFamily="34" charset="0"/>
              </a:rPr>
              <a:t>l’efficacité</a:t>
            </a:r>
            <a:r>
              <a:rPr lang="en-US" sz="1450" dirty="0">
                <a:latin typeface="Arial" panose="020B0604020202020204" pitchFamily="34" charset="0"/>
                <a:cs typeface="Arial" panose="020B0604020202020204" pitchFamily="34" charset="0"/>
              </a:rPr>
              <a:t> du </a:t>
            </a:r>
            <a:r>
              <a:rPr lang="en-US" sz="1450" dirty="0" err="1">
                <a:latin typeface="Arial" panose="020B0604020202020204" pitchFamily="34" charset="0"/>
                <a:cs typeface="Arial" panose="020B0604020202020204" pitchFamily="34" charset="0"/>
              </a:rPr>
              <a:t>mentorat</a:t>
            </a:r>
            <a:endParaRPr lang="en-US" sz="14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50" dirty="0">
                <a:latin typeface="Arial" panose="020B0604020202020204" pitchFamily="34" charset="0"/>
                <a:cs typeface="Arial" panose="020B0604020202020204" pitchFamily="34" charset="0"/>
              </a:rPr>
              <a:t>Planification des étapes </a:t>
            </a:r>
            <a:r>
              <a:rPr lang="en-US" sz="1450" dirty="0" err="1">
                <a:latin typeface="Arial" panose="020B0604020202020204" pitchFamily="34" charset="0"/>
                <a:cs typeface="Arial" panose="020B0604020202020204" pitchFamily="34" charset="0"/>
              </a:rPr>
              <a:t>suivantes</a:t>
            </a:r>
            <a:r>
              <a:rPr lang="en-US" sz="1450" dirty="0">
                <a:latin typeface="Arial" panose="020B0604020202020204" pitchFamily="34" charset="0"/>
                <a:cs typeface="Arial" panose="020B0604020202020204" pitchFamily="34" charset="0"/>
              </a:rPr>
              <a:t> de </a:t>
            </a:r>
            <a:r>
              <a:rPr lang="en-US" sz="1450" dirty="0" err="1">
                <a:latin typeface="Arial" panose="020B0604020202020204" pitchFamily="34" charset="0"/>
                <a:cs typeface="Arial" panose="020B0604020202020204" pitchFamily="34" charset="0"/>
              </a:rPr>
              <a:t>développement</a:t>
            </a:r>
            <a:r>
              <a:rPr lang="en-US" sz="1450" dirty="0">
                <a:latin typeface="Arial" panose="020B0604020202020204" pitchFamily="34" charset="0"/>
                <a:cs typeface="Arial" panose="020B0604020202020204" pitchFamily="34" charset="0"/>
              </a:rPr>
              <a:t> de </a:t>
            </a:r>
            <a:r>
              <a:rPr lang="en-US" sz="1450" dirty="0" err="1">
                <a:latin typeface="Arial" panose="020B0604020202020204" pitchFamily="34" charset="0"/>
                <a:cs typeface="Arial" panose="020B0604020202020204" pitchFamily="34" charset="0"/>
              </a:rPr>
              <a:t>carrière</a:t>
            </a:r>
            <a:endParaRPr lang="en-US" sz="145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C82B69E-1A2A-596E-A85D-B1808B558734}"/>
              </a:ext>
            </a:extLst>
          </p:cNvPr>
          <p:cNvSpPr txBox="1"/>
          <p:nvPr/>
        </p:nvSpPr>
        <p:spPr>
          <a:xfrm>
            <a:off x="2559941" y="1771386"/>
            <a:ext cx="1531800" cy="323165"/>
          </a:xfrm>
          <a:prstGeom prst="rect">
            <a:avLst/>
          </a:prstGeom>
          <a:noFill/>
        </p:spPr>
        <p:txBody>
          <a:bodyPr wrap="square" rtlCol="0">
            <a:spAutoFit/>
          </a:bodyPr>
          <a:lstStyle/>
          <a:p>
            <a:r>
              <a:rPr lang="en-US" sz="1500" b="1" dirty="0">
                <a:latin typeface="Arial" panose="020B0604020202020204" pitchFamily="34" charset="0"/>
              </a:rPr>
              <a:t>Se </a:t>
            </a:r>
            <a:r>
              <a:rPr lang="en-US" sz="1500" b="1" dirty="0" err="1">
                <a:latin typeface="Arial" panose="020B0604020202020204" pitchFamily="34" charset="0"/>
              </a:rPr>
              <a:t>préparer</a:t>
            </a:r>
            <a:endParaRPr lang="en-US" sz="1500" b="1" dirty="0">
              <a:latin typeface="Arial" panose="020B0604020202020204" pitchFamily="34" charset="0"/>
            </a:endParaRPr>
          </a:p>
        </p:txBody>
      </p:sp>
      <p:sp>
        <p:nvSpPr>
          <p:cNvPr id="16" name="TextBox 15">
            <a:extLst>
              <a:ext uri="{FF2B5EF4-FFF2-40B4-BE49-F238E27FC236}">
                <a16:creationId xmlns:a16="http://schemas.microsoft.com/office/drawing/2014/main" id="{B79DA3CA-7096-0E54-4EDC-335D15DD1CDE}"/>
              </a:ext>
            </a:extLst>
          </p:cNvPr>
          <p:cNvSpPr txBox="1"/>
          <p:nvPr/>
        </p:nvSpPr>
        <p:spPr>
          <a:xfrm>
            <a:off x="4399881" y="1771386"/>
            <a:ext cx="1531800" cy="553998"/>
          </a:xfrm>
          <a:prstGeom prst="rect">
            <a:avLst/>
          </a:prstGeom>
          <a:noFill/>
        </p:spPr>
        <p:txBody>
          <a:bodyPr wrap="square" rtlCol="0">
            <a:spAutoFit/>
          </a:bodyPr>
          <a:lstStyle/>
          <a:p>
            <a:r>
              <a:rPr lang="en-US" sz="1500" b="1" dirty="0" err="1">
                <a:latin typeface="Arial" panose="020B0604020202020204" pitchFamily="34" charset="0"/>
              </a:rPr>
              <a:t>Préparer</a:t>
            </a:r>
            <a:r>
              <a:rPr lang="en-US" sz="1500" b="1" dirty="0">
                <a:latin typeface="Arial" panose="020B0604020202020204" pitchFamily="34" charset="0"/>
              </a:rPr>
              <a:t> le terrain</a:t>
            </a:r>
          </a:p>
        </p:txBody>
      </p:sp>
      <p:sp>
        <p:nvSpPr>
          <p:cNvPr id="17" name="TextBox 16">
            <a:extLst>
              <a:ext uri="{FF2B5EF4-FFF2-40B4-BE49-F238E27FC236}">
                <a16:creationId xmlns:a16="http://schemas.microsoft.com/office/drawing/2014/main" id="{7401D11E-E191-D974-D071-01B3F0F3F9BB}"/>
              </a:ext>
            </a:extLst>
          </p:cNvPr>
          <p:cNvSpPr txBox="1"/>
          <p:nvPr/>
        </p:nvSpPr>
        <p:spPr>
          <a:xfrm>
            <a:off x="8079761" y="1771386"/>
            <a:ext cx="1531800" cy="323165"/>
          </a:xfrm>
          <a:prstGeom prst="rect">
            <a:avLst/>
          </a:prstGeom>
          <a:noFill/>
        </p:spPr>
        <p:txBody>
          <a:bodyPr wrap="square" rtlCol="0">
            <a:spAutoFit/>
          </a:bodyPr>
          <a:lstStyle/>
          <a:p>
            <a:r>
              <a:rPr lang="en-US" sz="1500" b="1" dirty="0" err="1">
                <a:latin typeface="Arial" panose="020B0604020202020204" pitchFamily="34" charset="0"/>
              </a:rPr>
              <a:t>Récapituler</a:t>
            </a:r>
            <a:endParaRPr lang="en-US" sz="1500" b="1" dirty="0">
              <a:latin typeface="Arial" panose="020B0604020202020204" pitchFamily="34" charset="0"/>
            </a:endParaRPr>
          </a:p>
        </p:txBody>
      </p:sp>
      <p:sp>
        <p:nvSpPr>
          <p:cNvPr id="18" name="TextBox 17">
            <a:extLst>
              <a:ext uri="{FF2B5EF4-FFF2-40B4-BE49-F238E27FC236}">
                <a16:creationId xmlns:a16="http://schemas.microsoft.com/office/drawing/2014/main" id="{34F18D52-CBB8-79B8-4B6C-1A9A56CD1780}"/>
              </a:ext>
            </a:extLst>
          </p:cNvPr>
          <p:cNvSpPr txBox="1"/>
          <p:nvPr/>
        </p:nvSpPr>
        <p:spPr>
          <a:xfrm>
            <a:off x="6239821" y="1771386"/>
            <a:ext cx="1531800" cy="553998"/>
          </a:xfrm>
          <a:prstGeom prst="rect">
            <a:avLst/>
          </a:prstGeom>
          <a:noFill/>
        </p:spPr>
        <p:txBody>
          <a:bodyPr wrap="square" rtlCol="0">
            <a:spAutoFit/>
          </a:bodyPr>
          <a:lstStyle/>
          <a:p>
            <a:r>
              <a:rPr lang="en-US" sz="1500" b="1" dirty="0" err="1">
                <a:latin typeface="Arial" panose="020B0604020202020204" pitchFamily="34" charset="0"/>
              </a:rPr>
              <a:t>Travailler</a:t>
            </a:r>
            <a:r>
              <a:rPr lang="en-US" sz="1500" b="1" dirty="0">
                <a:latin typeface="Arial" panose="020B0604020202020204" pitchFamily="34" charset="0"/>
              </a:rPr>
              <a:t> ensemble</a:t>
            </a:r>
          </a:p>
        </p:txBody>
      </p:sp>
      <p:sp>
        <p:nvSpPr>
          <p:cNvPr id="19" name="TextBox 18">
            <a:extLst>
              <a:ext uri="{FF2B5EF4-FFF2-40B4-BE49-F238E27FC236}">
                <a16:creationId xmlns:a16="http://schemas.microsoft.com/office/drawing/2014/main" id="{FE829D22-5C66-C406-E086-D96300F6C0DB}"/>
              </a:ext>
            </a:extLst>
          </p:cNvPr>
          <p:cNvSpPr txBox="1"/>
          <p:nvPr/>
        </p:nvSpPr>
        <p:spPr>
          <a:xfrm>
            <a:off x="9919700" y="1771386"/>
            <a:ext cx="1942100" cy="784830"/>
          </a:xfrm>
          <a:prstGeom prst="rect">
            <a:avLst/>
          </a:prstGeom>
          <a:noFill/>
        </p:spPr>
        <p:txBody>
          <a:bodyPr wrap="square" rtlCol="0">
            <a:spAutoFit/>
          </a:bodyPr>
          <a:lstStyle/>
          <a:p>
            <a:r>
              <a:rPr lang="en-US" sz="1500" b="1" dirty="0" err="1">
                <a:latin typeface="Arial" panose="020B0604020202020204" pitchFamily="34" charset="0"/>
              </a:rPr>
              <a:t>Évaluer</a:t>
            </a:r>
            <a:r>
              <a:rPr lang="en-US" sz="1500" b="1" dirty="0">
                <a:latin typeface="Arial" panose="020B0604020202020204" pitchFamily="34" charset="0"/>
              </a:rPr>
              <a:t> et </a:t>
            </a:r>
            <a:r>
              <a:rPr lang="en-US" sz="1500" b="1" dirty="0" err="1">
                <a:latin typeface="Arial" panose="020B0604020202020204" pitchFamily="34" charset="0"/>
              </a:rPr>
              <a:t>planifier</a:t>
            </a:r>
            <a:r>
              <a:rPr lang="en-US" sz="1500" b="1" dirty="0">
                <a:latin typeface="Arial" panose="020B0604020202020204" pitchFamily="34" charset="0"/>
              </a:rPr>
              <a:t> les </a:t>
            </a:r>
            <a:r>
              <a:rPr lang="en-US" sz="1500" b="1" dirty="0" err="1">
                <a:latin typeface="Arial" panose="020B0604020202020204" pitchFamily="34" charset="0"/>
              </a:rPr>
              <a:t>prochaines</a:t>
            </a:r>
            <a:r>
              <a:rPr lang="en-US" sz="1500" b="1" dirty="0">
                <a:latin typeface="Arial" panose="020B0604020202020204" pitchFamily="34" charset="0"/>
              </a:rPr>
              <a:t> étapes</a:t>
            </a:r>
          </a:p>
        </p:txBody>
      </p:sp>
      <p:sp>
        <p:nvSpPr>
          <p:cNvPr id="20" name="TextBox 19">
            <a:extLst>
              <a:ext uri="{FF2B5EF4-FFF2-40B4-BE49-F238E27FC236}">
                <a16:creationId xmlns:a16="http://schemas.microsoft.com/office/drawing/2014/main" id="{759B1615-016C-C8CF-17D5-CD4ED70E8702}"/>
              </a:ext>
            </a:extLst>
          </p:cNvPr>
          <p:cNvSpPr txBox="1"/>
          <p:nvPr/>
        </p:nvSpPr>
        <p:spPr>
          <a:xfrm>
            <a:off x="720001" y="1239038"/>
            <a:ext cx="1531800" cy="492443"/>
          </a:xfrm>
          <a:prstGeom prst="rect">
            <a:avLst/>
          </a:prstGeom>
          <a:noFill/>
        </p:spPr>
        <p:txBody>
          <a:bodyPr wrap="square" rtlCol="0">
            <a:spAutoFit/>
          </a:bodyPr>
          <a:lstStyle/>
          <a:p>
            <a:r>
              <a:rPr lang="en-US" sz="2600" dirty="0">
                <a:solidFill>
                  <a:srgbClr val="DA2127"/>
                </a:solidFill>
                <a:latin typeface="Arial" panose="020B0604020202020204" pitchFamily="34" charset="0"/>
                <a:cs typeface="Arial" panose="020B0604020202020204" pitchFamily="34" charset="0"/>
              </a:rPr>
              <a:t>1</a:t>
            </a:r>
          </a:p>
        </p:txBody>
      </p:sp>
      <p:sp>
        <p:nvSpPr>
          <p:cNvPr id="21" name="TextBox 20">
            <a:extLst>
              <a:ext uri="{FF2B5EF4-FFF2-40B4-BE49-F238E27FC236}">
                <a16:creationId xmlns:a16="http://schemas.microsoft.com/office/drawing/2014/main" id="{7635BA7D-1190-34BC-05D9-7E0C6285F420}"/>
              </a:ext>
            </a:extLst>
          </p:cNvPr>
          <p:cNvSpPr txBox="1"/>
          <p:nvPr/>
        </p:nvSpPr>
        <p:spPr>
          <a:xfrm>
            <a:off x="2559941" y="1239038"/>
            <a:ext cx="1531800" cy="492443"/>
          </a:xfrm>
          <a:prstGeom prst="rect">
            <a:avLst/>
          </a:prstGeom>
          <a:noFill/>
        </p:spPr>
        <p:txBody>
          <a:bodyPr wrap="square" rtlCol="0">
            <a:spAutoFit/>
          </a:bodyPr>
          <a:lstStyle/>
          <a:p>
            <a:r>
              <a:rPr lang="en-US" sz="2600" dirty="0">
                <a:solidFill>
                  <a:srgbClr val="DA2127"/>
                </a:solidFill>
                <a:latin typeface="Arial" panose="020B0604020202020204" pitchFamily="34" charset="0"/>
                <a:cs typeface="Arial" panose="020B0604020202020204" pitchFamily="34" charset="0"/>
              </a:rPr>
              <a:t>2</a:t>
            </a:r>
          </a:p>
        </p:txBody>
      </p:sp>
      <p:sp>
        <p:nvSpPr>
          <p:cNvPr id="22" name="TextBox 21">
            <a:extLst>
              <a:ext uri="{FF2B5EF4-FFF2-40B4-BE49-F238E27FC236}">
                <a16:creationId xmlns:a16="http://schemas.microsoft.com/office/drawing/2014/main" id="{DE30AD18-9506-0C63-950E-4B42E03F199B}"/>
              </a:ext>
            </a:extLst>
          </p:cNvPr>
          <p:cNvSpPr txBox="1"/>
          <p:nvPr/>
        </p:nvSpPr>
        <p:spPr>
          <a:xfrm>
            <a:off x="4399881" y="1239038"/>
            <a:ext cx="1531800" cy="492443"/>
          </a:xfrm>
          <a:prstGeom prst="rect">
            <a:avLst/>
          </a:prstGeom>
          <a:noFill/>
        </p:spPr>
        <p:txBody>
          <a:bodyPr wrap="square" rtlCol="0">
            <a:spAutoFit/>
          </a:bodyPr>
          <a:lstStyle/>
          <a:p>
            <a:r>
              <a:rPr lang="en-US" sz="2600" dirty="0">
                <a:solidFill>
                  <a:srgbClr val="DA2127"/>
                </a:solidFill>
                <a:latin typeface="Arial" panose="020B0604020202020204" pitchFamily="34" charset="0"/>
                <a:cs typeface="Arial" panose="020B0604020202020204" pitchFamily="34" charset="0"/>
              </a:rPr>
              <a:t>3</a:t>
            </a:r>
          </a:p>
        </p:txBody>
      </p:sp>
      <p:sp>
        <p:nvSpPr>
          <p:cNvPr id="23" name="TextBox 22">
            <a:extLst>
              <a:ext uri="{FF2B5EF4-FFF2-40B4-BE49-F238E27FC236}">
                <a16:creationId xmlns:a16="http://schemas.microsoft.com/office/drawing/2014/main" id="{F41AB72B-8FF7-C1B0-2E47-B69DCD9A1382}"/>
              </a:ext>
            </a:extLst>
          </p:cNvPr>
          <p:cNvSpPr txBox="1"/>
          <p:nvPr/>
        </p:nvSpPr>
        <p:spPr>
          <a:xfrm>
            <a:off x="8079761" y="1239038"/>
            <a:ext cx="1531800" cy="492443"/>
          </a:xfrm>
          <a:prstGeom prst="rect">
            <a:avLst/>
          </a:prstGeom>
          <a:noFill/>
        </p:spPr>
        <p:txBody>
          <a:bodyPr wrap="square" rtlCol="0">
            <a:spAutoFit/>
          </a:bodyPr>
          <a:lstStyle/>
          <a:p>
            <a:r>
              <a:rPr lang="en-US" sz="2600" dirty="0">
                <a:solidFill>
                  <a:srgbClr val="DA2127"/>
                </a:solidFill>
                <a:latin typeface="Arial" panose="020B0604020202020204" pitchFamily="34" charset="0"/>
                <a:cs typeface="Arial" panose="020B0604020202020204" pitchFamily="34" charset="0"/>
              </a:rPr>
              <a:t>5</a:t>
            </a:r>
          </a:p>
        </p:txBody>
      </p:sp>
      <p:sp>
        <p:nvSpPr>
          <p:cNvPr id="24" name="TextBox 23">
            <a:extLst>
              <a:ext uri="{FF2B5EF4-FFF2-40B4-BE49-F238E27FC236}">
                <a16:creationId xmlns:a16="http://schemas.microsoft.com/office/drawing/2014/main" id="{C4C1D6BA-BBC2-6313-B2E9-004BB7E7EFB2}"/>
              </a:ext>
            </a:extLst>
          </p:cNvPr>
          <p:cNvSpPr txBox="1"/>
          <p:nvPr/>
        </p:nvSpPr>
        <p:spPr>
          <a:xfrm>
            <a:off x="6239821" y="1239038"/>
            <a:ext cx="1531800" cy="492443"/>
          </a:xfrm>
          <a:prstGeom prst="rect">
            <a:avLst/>
          </a:prstGeom>
          <a:noFill/>
        </p:spPr>
        <p:txBody>
          <a:bodyPr wrap="square" rtlCol="0">
            <a:spAutoFit/>
          </a:bodyPr>
          <a:lstStyle/>
          <a:p>
            <a:r>
              <a:rPr lang="en-US" sz="2600" dirty="0">
                <a:solidFill>
                  <a:srgbClr val="DA2127"/>
                </a:solidFill>
                <a:latin typeface="Arial" panose="020B0604020202020204" pitchFamily="34" charset="0"/>
                <a:cs typeface="Arial" panose="020B0604020202020204" pitchFamily="34" charset="0"/>
              </a:rPr>
              <a:t>4</a:t>
            </a:r>
          </a:p>
        </p:txBody>
      </p:sp>
      <p:sp>
        <p:nvSpPr>
          <p:cNvPr id="25" name="TextBox 24">
            <a:extLst>
              <a:ext uri="{FF2B5EF4-FFF2-40B4-BE49-F238E27FC236}">
                <a16:creationId xmlns:a16="http://schemas.microsoft.com/office/drawing/2014/main" id="{A17C6542-6056-026B-74DD-CAE5033D3B1F}"/>
              </a:ext>
            </a:extLst>
          </p:cNvPr>
          <p:cNvSpPr txBox="1"/>
          <p:nvPr/>
        </p:nvSpPr>
        <p:spPr>
          <a:xfrm>
            <a:off x="9919700" y="1239038"/>
            <a:ext cx="1738900" cy="492443"/>
          </a:xfrm>
          <a:prstGeom prst="rect">
            <a:avLst/>
          </a:prstGeom>
          <a:noFill/>
        </p:spPr>
        <p:txBody>
          <a:bodyPr wrap="square" rtlCol="0">
            <a:spAutoFit/>
          </a:bodyPr>
          <a:lstStyle/>
          <a:p>
            <a:r>
              <a:rPr lang="en-US" sz="2600" dirty="0">
                <a:solidFill>
                  <a:srgbClr val="DA2127"/>
                </a:solidFill>
                <a:latin typeface="Arial" panose="020B0604020202020204" pitchFamily="34" charset="0"/>
                <a:cs typeface="Arial" panose="020B0604020202020204" pitchFamily="34" charset="0"/>
              </a:rPr>
              <a:t>6</a:t>
            </a:r>
          </a:p>
        </p:txBody>
      </p:sp>
      <p:cxnSp>
        <p:nvCxnSpPr>
          <p:cNvPr id="27" name="Straight Connector 26">
            <a:extLst>
              <a:ext uri="{FF2B5EF4-FFF2-40B4-BE49-F238E27FC236}">
                <a16:creationId xmlns:a16="http://schemas.microsoft.com/office/drawing/2014/main" id="{55734576-0F8D-9F3C-B82A-1BD58B0685E1}"/>
              </a:ext>
            </a:extLst>
          </p:cNvPr>
          <p:cNvCxnSpPr/>
          <p:nvPr/>
        </p:nvCxnSpPr>
        <p:spPr>
          <a:xfrm>
            <a:off x="2387600" y="1410925"/>
            <a:ext cx="0" cy="3035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32E21E7-92FE-A3CE-617D-B8A2FCB1ACA8}"/>
              </a:ext>
            </a:extLst>
          </p:cNvPr>
          <p:cNvCxnSpPr/>
          <p:nvPr/>
        </p:nvCxnSpPr>
        <p:spPr>
          <a:xfrm>
            <a:off x="4203700" y="1410925"/>
            <a:ext cx="0" cy="3035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841DD78-AE10-1FF0-76D3-4112DC6BF93C}"/>
              </a:ext>
            </a:extLst>
          </p:cNvPr>
          <p:cNvCxnSpPr/>
          <p:nvPr/>
        </p:nvCxnSpPr>
        <p:spPr>
          <a:xfrm>
            <a:off x="6096000" y="1410925"/>
            <a:ext cx="0" cy="3035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9DEF9DA-8737-DA7A-2653-A17995E04250}"/>
              </a:ext>
            </a:extLst>
          </p:cNvPr>
          <p:cNvCxnSpPr/>
          <p:nvPr/>
        </p:nvCxnSpPr>
        <p:spPr>
          <a:xfrm>
            <a:off x="7912100" y="1410925"/>
            <a:ext cx="0" cy="3035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A7A7E46-202F-4C66-67DC-658C485A2320}"/>
              </a:ext>
            </a:extLst>
          </p:cNvPr>
          <p:cNvCxnSpPr/>
          <p:nvPr/>
        </p:nvCxnSpPr>
        <p:spPr>
          <a:xfrm>
            <a:off x="9817100" y="1410925"/>
            <a:ext cx="0" cy="30353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4766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C96D7F-52A2-425A-9107-BA4CAC22C382}"/>
              </a:ext>
            </a:extLst>
          </p:cNvPr>
          <p:cNvSpPr txBox="1"/>
          <p:nvPr/>
        </p:nvSpPr>
        <p:spPr>
          <a:xfrm>
            <a:off x="720000" y="720000"/>
            <a:ext cx="10506456" cy="752642"/>
          </a:xfrm>
          <a:prstGeom prst="rect">
            <a:avLst/>
          </a:prstGeom>
          <a:noFill/>
        </p:spPr>
        <p:txBody>
          <a:bodyPr wrap="square">
            <a:spAutoFit/>
          </a:bodyPr>
          <a:lstStyle/>
          <a:p>
            <a:pPr marL="0" marR="0">
              <a:lnSpc>
                <a:spcPct val="107000"/>
              </a:lnSpc>
              <a:spcBef>
                <a:spcPts val="200"/>
              </a:spcBef>
              <a:spcAft>
                <a:spcPts val="0"/>
              </a:spcAft>
            </a:pPr>
            <a:r>
              <a:rPr lang="en-US" sz="2000" dirty="0">
                <a:solidFill>
                  <a:srgbClr val="DA2127"/>
                </a:solidFill>
                <a:latin typeface="Arial" panose="020B0604020202020204" pitchFamily="34" charset="0"/>
                <a:cs typeface="Arial" panose="020B0604020202020204" pitchFamily="34" charset="0"/>
              </a:rPr>
              <a:t>Des questions?</a:t>
            </a:r>
          </a:p>
          <a:p>
            <a:pPr marL="0" marR="0">
              <a:lnSpc>
                <a:spcPct val="107000"/>
              </a:lnSpc>
              <a:spcBef>
                <a:spcPts val="200"/>
              </a:spcBef>
              <a:spcAft>
                <a:spcPts val="0"/>
              </a:spcAft>
            </a:pPr>
            <a:endParaRPr lang="en-US" sz="2000" dirty="0">
              <a:solidFill>
                <a:srgbClr val="DA2127"/>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A0F5961F-DB29-489F-9F51-08B86C4F98AD}"/>
              </a:ext>
            </a:extLst>
          </p:cNvPr>
          <p:cNvSpPr>
            <a:spLocks noGrp="1"/>
          </p:cNvSpPr>
          <p:nvPr>
            <p:ph type="sldNum" sz="quarter" idx="4"/>
          </p:nvPr>
        </p:nvSpPr>
        <p:spPr/>
        <p:txBody>
          <a:bodyPr/>
          <a:lstStyle/>
          <a:p>
            <a:fld id="{3884788F-3909-4E53-9C01-7D724614CA0D}" type="slidenum">
              <a:rPr lang="en-US" altLang="en-US" smtClean="0"/>
              <a:pPr/>
              <a:t>18</a:t>
            </a:fld>
            <a:endParaRPr lang="en-US" altLang="en-US" dirty="0"/>
          </a:p>
        </p:txBody>
      </p:sp>
    </p:spTree>
    <p:extLst>
      <p:ext uri="{BB962C8B-B14F-4D97-AF65-F5344CB8AC3E}">
        <p14:creationId xmlns:p14="http://schemas.microsoft.com/office/powerpoint/2010/main" val="4109519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38DC37-2999-F1D3-E439-3C7A44D7A03D}"/>
              </a:ext>
            </a:extLst>
          </p:cNvPr>
          <p:cNvSpPr txBox="1">
            <a:spLocks noChangeArrowheads="1"/>
          </p:cNvSpPr>
          <p:nvPr/>
        </p:nvSpPr>
        <p:spPr bwMode="auto">
          <a:xfrm>
            <a:off x="609600" y="2435761"/>
            <a:ext cx="5727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b="1" dirty="0">
                <a:solidFill>
                  <a:schemeClr val="bg1"/>
                </a:solidFill>
                <a:latin typeface="Arial" panose="020B0604020202020204" pitchFamily="34" charset="0"/>
                <a:cs typeface="Arial" panose="020B0604020202020204" pitchFamily="34" charset="0"/>
              </a:rPr>
              <a:t>Bilan</a:t>
            </a:r>
          </a:p>
        </p:txBody>
      </p:sp>
    </p:spTree>
    <p:extLst>
      <p:ext uri="{BB962C8B-B14F-4D97-AF65-F5344CB8AC3E}">
        <p14:creationId xmlns:p14="http://schemas.microsoft.com/office/powerpoint/2010/main" val="4022875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3245721" cy="707886"/>
          </a:xfrm>
          <a:prstGeom prst="rect">
            <a:avLst/>
          </a:prstGeom>
          <a:noFill/>
        </p:spPr>
        <p:txBody>
          <a:bodyPr wrap="square">
            <a:spAutoFit/>
          </a:bodyPr>
          <a:lstStyle/>
          <a:p>
            <a:pPr eaLnBrk="1" fontAlgn="auto" hangingPunct="1">
              <a:spcBef>
                <a:spcPts val="0"/>
              </a:spcBef>
              <a:spcAft>
                <a:spcPts val="0"/>
              </a:spcAft>
              <a:defRPr/>
            </a:pPr>
            <a:r>
              <a:rPr lang="en-US" sz="2000" dirty="0">
                <a:solidFill>
                  <a:srgbClr val="DA2127"/>
                </a:solidFill>
                <a:latin typeface="Arial" panose="020B0604020202020204" pitchFamily="34" charset="0"/>
                <a:cs typeface="Arial" panose="020B0604020202020204" pitchFamily="34" charset="0"/>
              </a:rPr>
              <a:t>Bienvenue!</a:t>
            </a:r>
          </a:p>
          <a:p>
            <a:pPr eaLnBrk="1" fontAlgn="auto" hangingPunct="1">
              <a:spcBef>
                <a:spcPts val="0"/>
              </a:spcBef>
              <a:spcAft>
                <a:spcPts val="0"/>
              </a:spcAft>
              <a:defRPr/>
            </a:pPr>
            <a:endParaRPr lang="en-US" sz="2000" dirty="0">
              <a:solidFill>
                <a:srgbClr val="DA2127"/>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F7B27CC9-3055-4C8E-9428-CB9A32A8C3EC}"/>
              </a:ext>
            </a:extLst>
          </p:cNvPr>
          <p:cNvSpPr>
            <a:spLocks noGrp="1"/>
          </p:cNvSpPr>
          <p:nvPr>
            <p:ph type="sldNum" sz="quarter" idx="4"/>
          </p:nvPr>
        </p:nvSpPr>
        <p:spPr/>
        <p:txBody>
          <a:bodyPr/>
          <a:lstStyle/>
          <a:p>
            <a:fld id="{3884788F-3909-4E53-9C01-7D724614CA0D}" type="slidenum">
              <a:rPr lang="en-US" altLang="en-US" smtClean="0"/>
              <a:pPr/>
              <a:t>2</a:t>
            </a:fld>
            <a:endParaRPr lang="en-US" altLang="en-US" dirty="0"/>
          </a:p>
        </p:txBody>
      </p:sp>
      <p:graphicFrame>
        <p:nvGraphicFramePr>
          <p:cNvPr id="8" name="Table 4">
            <a:extLst>
              <a:ext uri="{FF2B5EF4-FFF2-40B4-BE49-F238E27FC236}">
                <a16:creationId xmlns:a16="http://schemas.microsoft.com/office/drawing/2014/main" id="{98BD6D57-5304-B572-FB78-85897610C1B0}"/>
              </a:ext>
            </a:extLst>
          </p:cNvPr>
          <p:cNvGraphicFramePr>
            <a:graphicFrameLocks noGrp="1"/>
          </p:cNvGraphicFramePr>
          <p:nvPr>
            <p:custDataLst>
              <p:tags r:id="rId1"/>
            </p:custDataLst>
            <p:extLst>
              <p:ext uri="{D42A27DB-BD31-4B8C-83A1-F6EECF244321}">
                <p14:modId xmlns:p14="http://schemas.microsoft.com/office/powerpoint/2010/main" val="3056230478"/>
              </p:ext>
            </p:extLst>
          </p:nvPr>
        </p:nvGraphicFramePr>
        <p:xfrm>
          <a:off x="720000" y="1440000"/>
          <a:ext cx="10672930" cy="2262597"/>
        </p:xfrm>
        <a:graphic>
          <a:graphicData uri="http://schemas.openxmlformats.org/drawingml/2006/table">
            <a:tbl>
              <a:tblPr firstRow="1" bandRow="1">
                <a:tableStyleId>{2D5ABB26-0587-4C30-8999-92F81FD0307C}</a:tableStyleId>
              </a:tblPr>
              <a:tblGrid>
                <a:gridCol w="5336465">
                  <a:extLst>
                    <a:ext uri="{9D8B030D-6E8A-4147-A177-3AD203B41FA5}">
                      <a16:colId xmlns:a16="http://schemas.microsoft.com/office/drawing/2014/main" val="221172115"/>
                    </a:ext>
                  </a:extLst>
                </a:gridCol>
                <a:gridCol w="5336465">
                  <a:extLst>
                    <a:ext uri="{9D8B030D-6E8A-4147-A177-3AD203B41FA5}">
                      <a16:colId xmlns:a16="http://schemas.microsoft.com/office/drawing/2014/main" val="2133847896"/>
                    </a:ext>
                  </a:extLst>
                </a:gridCol>
              </a:tblGrid>
              <a:tr h="480649">
                <a:tc>
                  <a:txBody>
                    <a:bodyPr/>
                    <a:lstStyle/>
                    <a:p>
                      <a:r>
                        <a:rPr lang="fr-CA" sz="1800" b="1" dirty="0">
                          <a:solidFill>
                            <a:schemeClr val="tx1"/>
                          </a:solidFill>
                          <a:latin typeface="Arial" panose="020B0604020202020204" pitchFamily="34" charset="0"/>
                          <a:cs typeface="Arial" panose="020B0604020202020204" pitchFamily="34" charset="0"/>
                        </a:rPr>
                        <a:t>Personne-ressource</a:t>
                      </a:r>
                    </a:p>
                  </a:txBody>
                  <a:tcPr/>
                </a:tc>
                <a:tc>
                  <a:txBody>
                    <a:bodyPr/>
                    <a:lstStyle/>
                    <a:p>
                      <a:r>
                        <a:rPr lang="fr-CA" sz="1800" b="1" dirty="0">
                          <a:solidFill>
                            <a:schemeClr val="tx1"/>
                          </a:solidFill>
                          <a:latin typeface="Arial" panose="020B0604020202020204" pitchFamily="34" charset="0"/>
                          <a:cs typeface="Arial" panose="020B0604020202020204" pitchFamily="34" charset="0"/>
                        </a:rPr>
                        <a:t>Responsable du programme</a:t>
                      </a:r>
                    </a:p>
                  </a:txBody>
                  <a:tcPr/>
                </a:tc>
                <a:extLst>
                  <a:ext uri="{0D108BD9-81ED-4DB2-BD59-A6C34878D82A}">
                    <a16:rowId xmlns:a16="http://schemas.microsoft.com/office/drawing/2014/main" val="1427100569"/>
                  </a:ext>
                </a:extLst>
              </a:tr>
              <a:tr h="1781948">
                <a:tc>
                  <a:txBody>
                    <a:bodyPr/>
                    <a:lstStyle/>
                    <a:p>
                      <a:pPr eaLnBrk="1" fontAlgn="auto" hangingPunct="1">
                        <a:lnSpc>
                          <a:spcPts val="2080"/>
                        </a:lnSpc>
                        <a:spcBef>
                          <a:spcPts val="0"/>
                        </a:spcBef>
                        <a:spcAft>
                          <a:spcPts val="900"/>
                        </a:spcAft>
                        <a:defRPr/>
                      </a:pPr>
                      <a:r>
                        <a:rPr lang="fr-CA" sz="1600" dirty="0">
                          <a:solidFill>
                            <a:schemeClr val="tx1"/>
                          </a:solidFill>
                          <a:highlight>
                            <a:srgbClr val="FFFF00"/>
                          </a:highlight>
                          <a:latin typeface="Arial" panose="020B0604020202020204" pitchFamily="34" charset="0"/>
                          <a:cs typeface="Arial" panose="020B0604020202020204" pitchFamily="34" charset="0"/>
                        </a:rPr>
                        <a:t>Nom</a:t>
                      </a:r>
                    </a:p>
                    <a:p>
                      <a:pPr eaLnBrk="1" fontAlgn="auto" hangingPunct="1">
                        <a:lnSpc>
                          <a:spcPts val="2080"/>
                        </a:lnSpc>
                        <a:spcBef>
                          <a:spcPts val="0"/>
                        </a:spcBef>
                        <a:spcAft>
                          <a:spcPts val="900"/>
                        </a:spcAft>
                        <a:defRPr/>
                      </a:pPr>
                      <a:r>
                        <a:rPr lang="fr-CA" sz="1600" dirty="0">
                          <a:solidFill>
                            <a:schemeClr val="tx1"/>
                          </a:solidFill>
                          <a:highlight>
                            <a:srgbClr val="FFFF00"/>
                          </a:highlight>
                          <a:latin typeface="Arial" panose="020B0604020202020204" pitchFamily="34" charset="0"/>
                          <a:cs typeface="Arial" panose="020B0604020202020204" pitchFamily="34" charset="0"/>
                        </a:rPr>
                        <a:t>Titre</a:t>
                      </a:r>
                    </a:p>
                    <a:p>
                      <a:pPr eaLnBrk="1" fontAlgn="auto" hangingPunct="1">
                        <a:lnSpc>
                          <a:spcPts val="2080"/>
                        </a:lnSpc>
                        <a:spcBef>
                          <a:spcPts val="0"/>
                        </a:spcBef>
                        <a:spcAft>
                          <a:spcPts val="900"/>
                        </a:spcAft>
                        <a:defRPr/>
                      </a:pPr>
                      <a:r>
                        <a:rPr lang="fr-CA" sz="1600" dirty="0">
                          <a:solidFill>
                            <a:schemeClr val="tx1"/>
                          </a:solidFill>
                          <a:highlight>
                            <a:srgbClr val="FFFF00"/>
                          </a:highlight>
                          <a:latin typeface="Arial" panose="020B0604020202020204" pitchFamily="34" charset="0"/>
                          <a:cs typeface="Arial" panose="020B0604020202020204" pitchFamily="34" charset="0"/>
                        </a:rPr>
                        <a:t>Organisme</a:t>
                      </a:r>
                    </a:p>
                    <a:p>
                      <a:pPr eaLnBrk="1" fontAlgn="auto" hangingPunct="1">
                        <a:lnSpc>
                          <a:spcPts val="2080"/>
                        </a:lnSpc>
                        <a:spcBef>
                          <a:spcPts val="0"/>
                        </a:spcBef>
                        <a:spcAft>
                          <a:spcPts val="900"/>
                        </a:spcAft>
                        <a:defRPr/>
                      </a:pPr>
                      <a:r>
                        <a:rPr lang="fr-CA" sz="1600" dirty="0">
                          <a:solidFill>
                            <a:schemeClr val="tx1"/>
                          </a:solidFill>
                          <a:highlight>
                            <a:srgbClr val="FFFF00"/>
                          </a:highlight>
                          <a:latin typeface="Arial" panose="020B0604020202020204" pitchFamily="34" charset="0"/>
                          <a:cs typeface="Arial" panose="020B0604020202020204" pitchFamily="34" charset="0"/>
                        </a:rPr>
                        <a:t>Courriel</a:t>
                      </a:r>
                    </a:p>
                  </a:txBody>
                  <a:tcPr/>
                </a:tc>
                <a:tc>
                  <a:txBody>
                    <a:bodyPr/>
                    <a:lstStyle/>
                    <a:p>
                      <a:pPr eaLnBrk="1" fontAlgn="auto" hangingPunct="1">
                        <a:lnSpc>
                          <a:spcPts val="2080"/>
                        </a:lnSpc>
                        <a:spcBef>
                          <a:spcPts val="0"/>
                        </a:spcBef>
                        <a:spcAft>
                          <a:spcPts val="900"/>
                        </a:spcAft>
                        <a:defRPr/>
                      </a:pPr>
                      <a:r>
                        <a:rPr lang="fr-CA" sz="1600" dirty="0">
                          <a:solidFill>
                            <a:schemeClr val="tx1"/>
                          </a:solidFill>
                          <a:highlight>
                            <a:srgbClr val="FFFF00"/>
                          </a:highlight>
                          <a:latin typeface="Arial" panose="020B0604020202020204" pitchFamily="34" charset="0"/>
                          <a:cs typeface="Arial" panose="020B0604020202020204" pitchFamily="34" charset="0"/>
                        </a:rPr>
                        <a:t>Nom</a:t>
                      </a:r>
                    </a:p>
                    <a:p>
                      <a:pPr eaLnBrk="1" fontAlgn="auto" hangingPunct="1">
                        <a:lnSpc>
                          <a:spcPts val="2080"/>
                        </a:lnSpc>
                        <a:spcBef>
                          <a:spcPts val="0"/>
                        </a:spcBef>
                        <a:spcAft>
                          <a:spcPts val="900"/>
                        </a:spcAft>
                        <a:defRPr/>
                      </a:pPr>
                      <a:r>
                        <a:rPr lang="fr-CA" sz="1600" dirty="0">
                          <a:solidFill>
                            <a:schemeClr val="tx1"/>
                          </a:solidFill>
                          <a:highlight>
                            <a:srgbClr val="FFFF00"/>
                          </a:highlight>
                          <a:latin typeface="Arial" panose="020B0604020202020204" pitchFamily="34" charset="0"/>
                          <a:cs typeface="Arial" panose="020B0604020202020204" pitchFamily="34" charset="0"/>
                        </a:rPr>
                        <a:t>Titre</a:t>
                      </a:r>
                    </a:p>
                    <a:p>
                      <a:pPr eaLnBrk="1" fontAlgn="auto" hangingPunct="1">
                        <a:lnSpc>
                          <a:spcPts val="2080"/>
                        </a:lnSpc>
                        <a:spcBef>
                          <a:spcPts val="0"/>
                        </a:spcBef>
                        <a:spcAft>
                          <a:spcPts val="900"/>
                        </a:spcAft>
                        <a:defRPr/>
                      </a:pPr>
                      <a:r>
                        <a:rPr lang="fr-CA" sz="1600" dirty="0">
                          <a:solidFill>
                            <a:schemeClr val="tx1"/>
                          </a:solidFill>
                          <a:highlight>
                            <a:srgbClr val="FFFF00"/>
                          </a:highlight>
                          <a:latin typeface="Arial" panose="020B0604020202020204" pitchFamily="34" charset="0"/>
                          <a:cs typeface="Arial" panose="020B0604020202020204" pitchFamily="34" charset="0"/>
                        </a:rPr>
                        <a:t>Organisme</a:t>
                      </a:r>
                    </a:p>
                    <a:p>
                      <a:pPr eaLnBrk="1" fontAlgn="auto" hangingPunct="1">
                        <a:lnSpc>
                          <a:spcPts val="2080"/>
                        </a:lnSpc>
                        <a:spcBef>
                          <a:spcPts val="0"/>
                        </a:spcBef>
                        <a:spcAft>
                          <a:spcPts val="900"/>
                        </a:spcAft>
                        <a:defRPr/>
                      </a:pPr>
                      <a:r>
                        <a:rPr lang="fr-CA" sz="1600" dirty="0">
                          <a:solidFill>
                            <a:schemeClr val="tx1"/>
                          </a:solidFill>
                          <a:highlight>
                            <a:srgbClr val="FFFF00"/>
                          </a:highlight>
                          <a:latin typeface="Arial" panose="020B0604020202020204" pitchFamily="34" charset="0"/>
                          <a:cs typeface="Arial" panose="020B0604020202020204" pitchFamily="34" charset="0"/>
                        </a:rPr>
                        <a:t>Courriel</a:t>
                      </a:r>
                    </a:p>
                  </a:txBody>
                  <a:tcPr/>
                </a:tc>
                <a:extLst>
                  <a:ext uri="{0D108BD9-81ED-4DB2-BD59-A6C34878D82A}">
                    <a16:rowId xmlns:a16="http://schemas.microsoft.com/office/drawing/2014/main" val="1223963070"/>
                  </a:ext>
                </a:extLst>
              </a:tr>
            </a:tbl>
          </a:graphicData>
        </a:graphic>
      </p:graphicFrame>
    </p:spTree>
    <p:extLst>
      <p:ext uri="{BB962C8B-B14F-4D97-AF65-F5344CB8AC3E}">
        <p14:creationId xmlns:p14="http://schemas.microsoft.com/office/powerpoint/2010/main" val="3546355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nvSpPr>
        <p:spPr>
          <a:xfrm>
            <a:off x="720000" y="720000"/>
            <a:ext cx="8443913" cy="707886"/>
          </a:xfrm>
          <a:prstGeom prst="rect">
            <a:avLst/>
          </a:prstGeom>
          <a:noFill/>
        </p:spPr>
        <p:txBody>
          <a:bodyPr>
            <a:spAutoFit/>
          </a:bodyPr>
          <a:lstStyle/>
          <a:p>
            <a:pPr eaLnBrk="1" fontAlgn="auto" hangingPunct="1">
              <a:spcBef>
                <a:spcPts val="0"/>
              </a:spcBef>
              <a:spcAft>
                <a:spcPts val="0"/>
              </a:spcAft>
              <a:defRPr/>
            </a:pPr>
            <a:r>
              <a:rPr lang="en-US" sz="2000" dirty="0">
                <a:solidFill>
                  <a:srgbClr val="DA2127"/>
                </a:solidFill>
                <a:latin typeface="Arial" panose="020B0604020202020204" pitchFamily="34" charset="0"/>
                <a:cs typeface="Arial" panose="020B0604020202020204" pitchFamily="34" charset="0"/>
              </a:rPr>
              <a:t>Bilan</a:t>
            </a:r>
          </a:p>
          <a:p>
            <a:pPr eaLnBrk="1" fontAlgn="auto" hangingPunct="1">
              <a:spcBef>
                <a:spcPts val="0"/>
              </a:spcBef>
              <a:spcAft>
                <a:spcPts val="0"/>
              </a:spcAft>
              <a:defRPr/>
            </a:pPr>
            <a:endParaRPr lang="en-US" sz="2000" dirty="0">
              <a:solidFill>
                <a:srgbClr val="C0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9BE876A-5053-4D8B-8708-9B8D139D3D66}"/>
              </a:ext>
            </a:extLst>
          </p:cNvPr>
          <p:cNvSpPr>
            <a:spLocks noGrp="1"/>
          </p:cNvSpPr>
          <p:nvPr>
            <p:ph type="sldNum" sz="quarter" idx="4"/>
          </p:nvPr>
        </p:nvSpPr>
        <p:spPr/>
        <p:txBody>
          <a:bodyPr/>
          <a:lstStyle/>
          <a:p>
            <a:fld id="{3884788F-3909-4E53-9C01-7D724614CA0D}" type="slidenum">
              <a:rPr lang="en-US" altLang="en-US" smtClean="0"/>
              <a:pPr/>
              <a:t>20</a:t>
            </a:fld>
            <a:endParaRPr lang="en-US" altLang="en-US" dirty="0"/>
          </a:p>
        </p:txBody>
      </p:sp>
      <p:sp>
        <p:nvSpPr>
          <p:cNvPr id="7" name="TextBox 6">
            <a:extLst>
              <a:ext uri="{FF2B5EF4-FFF2-40B4-BE49-F238E27FC236}">
                <a16:creationId xmlns:a16="http://schemas.microsoft.com/office/drawing/2014/main" id="{54AB4326-8098-0F33-BF50-9F2E2186C707}"/>
              </a:ext>
            </a:extLst>
          </p:cNvPr>
          <p:cNvSpPr txBox="1"/>
          <p:nvPr>
            <p:custDataLst>
              <p:tags r:id="rId1"/>
            </p:custDataLst>
          </p:nvPr>
        </p:nvSpPr>
        <p:spPr>
          <a:xfrm>
            <a:off x="720000" y="1440000"/>
            <a:ext cx="10641783" cy="2446824"/>
          </a:xfrm>
          <a:prstGeom prst="rect">
            <a:avLst/>
          </a:prstGeom>
          <a:noFill/>
        </p:spPr>
        <p:txBody>
          <a:bodyPr wrap="square" rtlCol="0">
            <a:spAutoFit/>
          </a:bodyPr>
          <a:lstStyle/>
          <a:p>
            <a:r>
              <a:rPr lang="fr-CA" sz="1600" b="1" dirty="0">
                <a:latin typeface="Arial" panose="020B0604020202020204" pitchFamily="34" charset="0"/>
                <a:cs typeface="Arial" panose="020B0604020202020204" pitchFamily="34" charset="0"/>
              </a:rPr>
              <a:t>Justification</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En apprendre davantage sur vous-même et sur les autres en discutant :</a:t>
            </a:r>
          </a:p>
          <a:p>
            <a:pPr marL="720000" lvl="1" indent="-270900">
              <a:buSzPct val="70000"/>
              <a:buFont typeface="Courier New" panose="02070309020205020404" pitchFamily="49" charset="0"/>
              <a:buChar char="o"/>
            </a:pPr>
            <a:r>
              <a:rPr lang="fr-CA" sz="1600" dirty="0">
                <a:latin typeface="Arial" panose="020B0604020202020204" pitchFamily="34" charset="0"/>
                <a:cs typeface="Arial" panose="020B0604020202020204" pitchFamily="34" charset="0"/>
              </a:rPr>
              <a:t>des raisons qui vous ont poussé à être mentor ou mentoré; </a:t>
            </a:r>
          </a:p>
          <a:p>
            <a:pPr marL="720000" lvl="1" indent="-270900">
              <a:buSzPct val="70000"/>
              <a:buFont typeface="Courier New" panose="02070309020205020404" pitchFamily="49" charset="0"/>
              <a:buChar char="o"/>
            </a:pPr>
            <a:r>
              <a:rPr lang="fr-CA" sz="1600" dirty="0">
                <a:latin typeface="Arial" panose="020B0604020202020204" pitchFamily="34" charset="0"/>
                <a:cs typeface="Arial" panose="020B0604020202020204" pitchFamily="34" charset="0"/>
              </a:rPr>
              <a:t>de votre philosophie d’entraînement.</a:t>
            </a:r>
          </a:p>
          <a:p>
            <a:pPr>
              <a:spcBef>
                <a:spcPts val="1200"/>
              </a:spcBef>
            </a:pPr>
            <a:r>
              <a:rPr lang="fr-CA" sz="1600" b="1" dirty="0">
                <a:latin typeface="Arial" panose="020B0604020202020204" pitchFamily="34" charset="0"/>
                <a:cs typeface="Arial" panose="020B0604020202020204" pitchFamily="34" charset="0"/>
              </a:rPr>
              <a:t>Objectif</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Discuter des activités à faire en devoir avec les autres participants au programme. </a:t>
            </a:r>
          </a:p>
          <a:p>
            <a:pPr>
              <a:spcBef>
                <a:spcPts val="1200"/>
              </a:spcBef>
            </a:pPr>
            <a:r>
              <a:rPr lang="fr-CA" sz="1600" b="1" dirty="0">
                <a:latin typeface="Arial" panose="020B0604020202020204" pitchFamily="34" charset="0"/>
                <a:cs typeface="Arial" panose="020B0604020202020204" pitchFamily="34" charset="0"/>
              </a:rPr>
              <a:t>Processus</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Faire les activités en petits groupes.</a:t>
            </a:r>
          </a:p>
        </p:txBody>
      </p:sp>
    </p:spTree>
    <p:extLst>
      <p:ext uri="{BB962C8B-B14F-4D97-AF65-F5344CB8AC3E}">
        <p14:creationId xmlns:p14="http://schemas.microsoft.com/office/powerpoint/2010/main" val="1785181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10494264" cy="707886"/>
          </a:xfrm>
          <a:prstGeom prst="rect">
            <a:avLst/>
          </a:prstGeom>
          <a:noFill/>
        </p:spPr>
        <p:txBody>
          <a:bodyPr wrap="square">
            <a:spAutoFit/>
          </a:bodyPr>
          <a:lstStyle/>
          <a:p>
            <a:pPr eaLnBrk="1" fontAlgn="auto" hangingPunct="1">
              <a:spcBef>
                <a:spcPts val="0"/>
              </a:spcBef>
              <a:spcAft>
                <a:spcPts val="0"/>
              </a:spcAft>
              <a:defRPr/>
            </a:pPr>
            <a:r>
              <a:rPr lang="en-US" sz="2000" dirty="0">
                <a:solidFill>
                  <a:srgbClr val="DA2127"/>
                </a:solidFill>
                <a:latin typeface="Arial" panose="020B0604020202020204" pitchFamily="34" charset="0"/>
                <a:cs typeface="Arial" panose="020B0604020202020204" pitchFamily="34" charset="0"/>
              </a:rPr>
              <a:t>Salle </a:t>
            </a:r>
            <a:r>
              <a:rPr lang="en-US" sz="2000" dirty="0" err="1">
                <a:solidFill>
                  <a:srgbClr val="DA2127"/>
                </a:solidFill>
                <a:latin typeface="Arial" panose="020B0604020202020204" pitchFamily="34" charset="0"/>
                <a:cs typeface="Arial" panose="020B0604020202020204" pitchFamily="34" charset="0"/>
              </a:rPr>
              <a:t>secondaire</a:t>
            </a:r>
            <a:r>
              <a:rPr lang="en-US" sz="2000" dirty="0">
                <a:solidFill>
                  <a:srgbClr val="DA2127"/>
                </a:solidFill>
                <a:latin typeface="Arial" panose="020B0604020202020204" pitchFamily="34" charset="0"/>
                <a:cs typeface="Arial" panose="020B0604020202020204" pitchFamily="34" charset="0"/>
              </a:rPr>
              <a:t> 1 : Se </a:t>
            </a:r>
            <a:r>
              <a:rPr lang="en-US" sz="2000" dirty="0" err="1">
                <a:solidFill>
                  <a:srgbClr val="DA2127"/>
                </a:solidFill>
                <a:latin typeface="Arial" panose="020B0604020202020204" pitchFamily="34" charset="0"/>
                <a:cs typeface="Arial" panose="020B0604020202020204" pitchFamily="34" charset="0"/>
              </a:rPr>
              <a:t>préparer</a:t>
            </a:r>
            <a:r>
              <a:rPr lang="en-US" sz="2000" dirty="0">
                <a:solidFill>
                  <a:srgbClr val="DA2127"/>
                </a:solidFill>
                <a:latin typeface="Arial" panose="020B0604020202020204" pitchFamily="34" charset="0"/>
                <a:cs typeface="Arial" panose="020B0604020202020204" pitchFamily="34" charset="0"/>
              </a:rPr>
              <a:t> à son </a:t>
            </a:r>
            <a:r>
              <a:rPr lang="en-US" sz="2000" dirty="0" err="1">
                <a:solidFill>
                  <a:srgbClr val="DA2127"/>
                </a:solidFill>
                <a:latin typeface="Arial" panose="020B0604020202020204" pitchFamily="34" charset="0"/>
                <a:cs typeface="Arial" panose="020B0604020202020204" pitchFamily="34" charset="0"/>
              </a:rPr>
              <a:t>rôle</a:t>
            </a:r>
            <a:endParaRPr lang="en-US" sz="2000" dirty="0">
              <a:solidFill>
                <a:srgbClr val="DA2127"/>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sz="2000" dirty="0">
              <a:solidFill>
                <a:srgbClr val="C0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4789D7F-D335-4D3A-96B3-64FDAD48138E}"/>
              </a:ext>
            </a:extLst>
          </p:cNvPr>
          <p:cNvSpPr>
            <a:spLocks noGrp="1"/>
          </p:cNvSpPr>
          <p:nvPr>
            <p:ph type="sldNum" sz="quarter" idx="4"/>
          </p:nvPr>
        </p:nvSpPr>
        <p:spPr/>
        <p:txBody>
          <a:bodyPr/>
          <a:lstStyle/>
          <a:p>
            <a:fld id="{3884788F-3909-4E53-9C01-7D724614CA0D}" type="slidenum">
              <a:rPr lang="en-US" altLang="en-US" smtClean="0"/>
              <a:pPr/>
              <a:t>21</a:t>
            </a:fld>
            <a:endParaRPr lang="en-US" altLang="en-US" dirty="0"/>
          </a:p>
        </p:txBody>
      </p:sp>
      <p:sp>
        <p:nvSpPr>
          <p:cNvPr id="5" name="TextBox 4">
            <a:extLst>
              <a:ext uri="{FF2B5EF4-FFF2-40B4-BE49-F238E27FC236}">
                <a16:creationId xmlns:a16="http://schemas.microsoft.com/office/drawing/2014/main" id="{2B425DE9-0924-D613-CDAA-6C57B820650D}"/>
              </a:ext>
            </a:extLst>
          </p:cNvPr>
          <p:cNvSpPr txBox="1"/>
          <p:nvPr>
            <p:custDataLst>
              <p:tags r:id="rId1"/>
            </p:custDataLst>
          </p:nvPr>
        </p:nvSpPr>
        <p:spPr>
          <a:xfrm>
            <a:off x="720000" y="1440000"/>
            <a:ext cx="10806838" cy="2226250"/>
          </a:xfrm>
          <a:prstGeom prst="rect">
            <a:avLst/>
          </a:prstGeom>
          <a:noFill/>
        </p:spPr>
        <p:txBody>
          <a:bodyPr wrap="square" lIns="91440" tIns="45720" rIns="91440" bIns="45720" anchor="t">
            <a:spAutoFit/>
          </a:bodyPr>
          <a:lstStyle/>
          <a:p>
            <a:pPr eaLnBrk="1" fontAlgn="auto" hangingPunct="1">
              <a:spcBef>
                <a:spcPts val="0"/>
              </a:spcBef>
              <a:spcAft>
                <a:spcPts val="0"/>
              </a:spcAft>
              <a:defRPr/>
            </a:pPr>
            <a:r>
              <a:rPr lang="fr-CA" sz="1600" dirty="0">
                <a:latin typeface="Arial"/>
                <a:cs typeface="Arial"/>
              </a:rPr>
              <a:t>Les participants seront répartis en groupes dans les salles secondaires en fonction de leur rôle (mentoré ou mentor). </a:t>
            </a:r>
          </a:p>
          <a:p>
            <a:pPr eaLnBrk="1" fontAlgn="auto" hangingPunct="1">
              <a:spcBef>
                <a:spcPts val="1200"/>
              </a:spcBef>
              <a:spcAft>
                <a:spcPts val="0"/>
              </a:spcAft>
              <a:defRPr/>
            </a:pPr>
            <a:r>
              <a:rPr lang="fr-CA" sz="1600" dirty="0">
                <a:latin typeface="Arial"/>
                <a:cs typeface="Arial"/>
              </a:rPr>
              <a:t>Les mentorés discuteront des activités suivantes du Cahier de travail du mentoré :</a:t>
            </a:r>
          </a:p>
          <a:p>
            <a:pPr marL="285750" indent="-285750" eaLnBrk="1" fontAlgn="auto" hangingPunct="1">
              <a:spcBef>
                <a:spcPts val="200"/>
              </a:spcBef>
              <a:spcAft>
                <a:spcPts val="0"/>
              </a:spcAft>
              <a:buFont typeface="Arial" panose="020B0604020202020204" pitchFamily="34" charset="0"/>
              <a:buChar char="•"/>
              <a:defRPr/>
            </a:pPr>
            <a:r>
              <a:rPr lang="fr-CA" sz="1600" dirty="0">
                <a:latin typeface="Arial"/>
                <a:cs typeface="Arial"/>
              </a:rPr>
              <a:t>Activité : La décision d’être mentoré (section 1.2); </a:t>
            </a:r>
          </a:p>
          <a:p>
            <a:pPr marL="285750" indent="-285750" eaLnBrk="1" fontAlgn="auto" hangingPunct="1">
              <a:spcBef>
                <a:spcPts val="200"/>
              </a:spcBef>
              <a:spcAft>
                <a:spcPts val="0"/>
              </a:spcAft>
              <a:buFont typeface="Arial" panose="020B0604020202020204" pitchFamily="34" charset="0"/>
              <a:buChar char="•"/>
              <a:defRPr/>
            </a:pPr>
            <a:r>
              <a:rPr lang="fr-CA" sz="1600" dirty="0">
                <a:latin typeface="Arial"/>
                <a:cs typeface="Arial"/>
              </a:rPr>
              <a:t>Activité : Échelle de motivation du mentoré (section 1.3).</a:t>
            </a:r>
          </a:p>
          <a:p>
            <a:pPr eaLnBrk="1" fontAlgn="auto" hangingPunct="1">
              <a:spcBef>
                <a:spcPts val="1200"/>
              </a:spcBef>
              <a:spcAft>
                <a:spcPts val="0"/>
              </a:spcAft>
              <a:defRPr/>
            </a:pPr>
            <a:r>
              <a:rPr lang="fr-CA" sz="1600" dirty="0">
                <a:latin typeface="Arial" panose="020B0604020202020204" pitchFamily="34" charset="0"/>
                <a:cs typeface="Arial" panose="020B0604020202020204" pitchFamily="34" charset="0"/>
              </a:rPr>
              <a:t>Les mentors aborderont les activités suivantes du Cahier de travail du mentor :</a:t>
            </a:r>
          </a:p>
          <a:p>
            <a:pPr marL="285750" indent="-285750" eaLnBrk="1" fontAlgn="auto" hangingPunct="1">
              <a:spcBef>
                <a:spcPts val="200"/>
              </a:spcBef>
              <a:spcAft>
                <a:spcPts val="0"/>
              </a:spcAft>
              <a:buFont typeface="Arial" panose="020B0604020202020204" pitchFamily="34" charset="0"/>
              <a:buChar char="•"/>
              <a:defRPr/>
            </a:pPr>
            <a:r>
              <a:rPr lang="fr-CA" sz="1600" dirty="0">
                <a:latin typeface="Arial"/>
                <a:cs typeface="Arial"/>
              </a:rPr>
              <a:t>La décision d’être mentor (page 20);</a:t>
            </a:r>
          </a:p>
          <a:p>
            <a:pPr marL="285750" indent="-285750" eaLnBrk="1" fontAlgn="auto" hangingPunct="1">
              <a:spcBef>
                <a:spcPts val="200"/>
              </a:spcBef>
              <a:spcAft>
                <a:spcPts val="0"/>
              </a:spcAft>
              <a:buFont typeface="Arial" panose="020B0604020202020204" pitchFamily="34" charset="0"/>
              <a:buChar char="•"/>
              <a:defRPr/>
            </a:pPr>
            <a:r>
              <a:rPr lang="fr-CA" sz="1600" dirty="0">
                <a:latin typeface="Arial"/>
                <a:cs typeface="Arial"/>
              </a:rPr>
              <a:t>Échelle de motivation du mentor (page 21).</a:t>
            </a:r>
          </a:p>
        </p:txBody>
      </p:sp>
    </p:spTree>
    <p:extLst>
      <p:ext uri="{BB962C8B-B14F-4D97-AF65-F5344CB8AC3E}">
        <p14:creationId xmlns:p14="http://schemas.microsoft.com/office/powerpoint/2010/main" val="959478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8443913" cy="707886"/>
          </a:xfrm>
          <a:prstGeom prst="rect">
            <a:avLst/>
          </a:prstGeom>
          <a:noFill/>
        </p:spPr>
        <p:txBody>
          <a:bodyPr>
            <a:spAutoFit/>
          </a:bodyPr>
          <a:lstStyle/>
          <a:p>
            <a:pPr eaLnBrk="1" fontAlgn="auto" hangingPunct="1">
              <a:spcBef>
                <a:spcPts val="0"/>
              </a:spcBef>
              <a:spcAft>
                <a:spcPts val="0"/>
              </a:spcAft>
              <a:defRPr/>
            </a:pPr>
            <a:r>
              <a:rPr lang="en-US" sz="2000" dirty="0">
                <a:solidFill>
                  <a:srgbClr val="DA2127"/>
                </a:solidFill>
                <a:latin typeface="Arial" panose="020B0604020202020204" pitchFamily="34" charset="0"/>
                <a:cs typeface="Arial" panose="020B0604020202020204" pitchFamily="34" charset="0"/>
              </a:rPr>
              <a:t>Salle </a:t>
            </a:r>
            <a:r>
              <a:rPr lang="en-US" sz="2000" dirty="0" err="1">
                <a:solidFill>
                  <a:srgbClr val="DA2127"/>
                </a:solidFill>
                <a:latin typeface="Arial" panose="020B0604020202020204" pitchFamily="34" charset="0"/>
                <a:cs typeface="Arial" panose="020B0604020202020204" pitchFamily="34" charset="0"/>
              </a:rPr>
              <a:t>secondaire</a:t>
            </a:r>
            <a:r>
              <a:rPr lang="en-US" sz="2000" dirty="0">
                <a:solidFill>
                  <a:srgbClr val="DA2127"/>
                </a:solidFill>
                <a:latin typeface="Arial" panose="020B0604020202020204" pitchFamily="34" charset="0"/>
                <a:cs typeface="Arial" panose="020B0604020202020204" pitchFamily="34" charset="0"/>
              </a:rPr>
              <a:t> 2 : Auto-</a:t>
            </a:r>
            <a:r>
              <a:rPr lang="en-US" sz="2000" dirty="0" err="1">
                <a:solidFill>
                  <a:srgbClr val="DA2127"/>
                </a:solidFill>
                <a:latin typeface="Arial" panose="020B0604020202020204" pitchFamily="34" charset="0"/>
                <a:cs typeface="Arial" panose="020B0604020202020204" pitchFamily="34" charset="0"/>
              </a:rPr>
              <a:t>évaluation</a:t>
            </a:r>
            <a:endParaRPr lang="en-US" sz="2000" dirty="0">
              <a:solidFill>
                <a:srgbClr val="DA2127"/>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sz="2000" dirty="0">
              <a:solidFill>
                <a:srgbClr val="C00000"/>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CC3F5DCE-E915-480B-8CD0-20BCC30A5400}"/>
              </a:ext>
            </a:extLst>
          </p:cNvPr>
          <p:cNvSpPr>
            <a:spLocks noGrp="1"/>
          </p:cNvSpPr>
          <p:nvPr>
            <p:ph type="sldNum" sz="quarter" idx="4"/>
          </p:nvPr>
        </p:nvSpPr>
        <p:spPr/>
        <p:txBody>
          <a:bodyPr/>
          <a:lstStyle/>
          <a:p>
            <a:fld id="{3884788F-3909-4E53-9C01-7D724614CA0D}" type="slidenum">
              <a:rPr lang="en-US" altLang="en-US" smtClean="0"/>
              <a:pPr/>
              <a:t>22</a:t>
            </a:fld>
            <a:endParaRPr lang="en-US" altLang="en-US" dirty="0"/>
          </a:p>
        </p:txBody>
      </p:sp>
      <p:sp>
        <p:nvSpPr>
          <p:cNvPr id="4" name="TextBox 3">
            <a:extLst>
              <a:ext uri="{FF2B5EF4-FFF2-40B4-BE49-F238E27FC236}">
                <a16:creationId xmlns:a16="http://schemas.microsoft.com/office/drawing/2014/main" id="{7C3C2F00-9C74-BC72-83BB-C393FE24799F}"/>
              </a:ext>
            </a:extLst>
          </p:cNvPr>
          <p:cNvSpPr txBox="1"/>
          <p:nvPr>
            <p:custDataLst>
              <p:tags r:id="rId1"/>
            </p:custDataLst>
          </p:nvPr>
        </p:nvSpPr>
        <p:spPr>
          <a:xfrm>
            <a:off x="720001" y="1440000"/>
            <a:ext cx="10277514" cy="2472472"/>
          </a:xfrm>
          <a:prstGeom prst="rect">
            <a:avLst/>
          </a:prstGeom>
          <a:noFill/>
        </p:spPr>
        <p:txBody>
          <a:bodyPr wrap="square" lIns="91440" tIns="45720" rIns="91440" bIns="45720" anchor="t">
            <a:spAutoFit/>
          </a:bodyPr>
          <a:lstStyle/>
          <a:p>
            <a:pPr eaLnBrk="1" fontAlgn="auto" hangingPunct="1">
              <a:spcBef>
                <a:spcPts val="0"/>
              </a:spcBef>
              <a:spcAft>
                <a:spcPts val="0"/>
              </a:spcAft>
              <a:defRPr/>
            </a:pPr>
            <a:r>
              <a:rPr lang="fr-CA" sz="1600" dirty="0">
                <a:latin typeface="Arial"/>
                <a:cs typeface="Arial"/>
              </a:rPr>
              <a:t>Dans les salles secondaires, les participants seront répartis en nouveaux groupes composés à la fois de mentorés et de mentors. </a:t>
            </a:r>
          </a:p>
          <a:p>
            <a:pPr eaLnBrk="1" fontAlgn="auto" hangingPunct="1">
              <a:spcBef>
                <a:spcPts val="1200"/>
              </a:spcBef>
              <a:spcAft>
                <a:spcPts val="0"/>
              </a:spcAft>
              <a:defRPr/>
            </a:pPr>
            <a:r>
              <a:rPr lang="fr-CA" sz="1600" dirty="0">
                <a:latin typeface="Arial"/>
                <a:cs typeface="Arial"/>
              </a:rPr>
              <a:t>Les mentorés discuteront des activités suivantes du </a:t>
            </a:r>
            <a:r>
              <a:rPr lang="fr-CA" sz="1600" b="1" dirty="0">
                <a:latin typeface="Arial"/>
                <a:cs typeface="Arial"/>
              </a:rPr>
              <a:t>Cahier de travail du mentoré </a:t>
            </a:r>
            <a:r>
              <a:rPr lang="fr-CA" sz="1600" dirty="0">
                <a:latin typeface="Arial"/>
                <a:cs typeface="Arial"/>
              </a:rPr>
              <a:t>:</a:t>
            </a:r>
          </a:p>
          <a:p>
            <a:pPr marL="285750" indent="-285750" eaLnBrk="1" fontAlgn="auto" hangingPunct="1">
              <a:spcBef>
                <a:spcPts val="200"/>
              </a:spcBef>
              <a:spcAft>
                <a:spcPts val="0"/>
              </a:spcAft>
              <a:buFont typeface="Arial" panose="020B0604020202020204" pitchFamily="34" charset="0"/>
              <a:buChar char="•"/>
              <a:defRPr/>
            </a:pPr>
            <a:r>
              <a:rPr lang="fr-CA" sz="1600" dirty="0">
                <a:latin typeface="Arial"/>
                <a:cs typeface="Arial"/>
              </a:rPr>
              <a:t>Outil d’auto-évaluation (section 1.4);</a:t>
            </a:r>
          </a:p>
          <a:p>
            <a:pPr marL="285750" indent="-285750" eaLnBrk="1" fontAlgn="auto" hangingPunct="1">
              <a:spcBef>
                <a:spcPts val="200"/>
              </a:spcBef>
              <a:spcAft>
                <a:spcPts val="0"/>
              </a:spcAft>
              <a:buFont typeface="Arial" panose="020B0604020202020204" pitchFamily="34" charset="0"/>
              <a:buChar char="•"/>
              <a:defRPr/>
            </a:pPr>
            <a:r>
              <a:rPr lang="fr-CA" sz="1600" dirty="0">
                <a:latin typeface="Arial"/>
                <a:cs typeface="Arial"/>
              </a:rPr>
              <a:t>Ma philosophie d’entraînement (section 1.5).</a:t>
            </a:r>
          </a:p>
          <a:p>
            <a:pPr eaLnBrk="1" fontAlgn="auto" hangingPunct="1">
              <a:spcBef>
                <a:spcPts val="1200"/>
              </a:spcBef>
              <a:spcAft>
                <a:spcPts val="0"/>
              </a:spcAft>
              <a:defRPr/>
            </a:pPr>
            <a:r>
              <a:rPr lang="fr-CA" sz="1600" dirty="0">
                <a:latin typeface="Arial" panose="020B0604020202020204" pitchFamily="34" charset="0"/>
                <a:cs typeface="Arial" panose="020B0604020202020204" pitchFamily="34" charset="0"/>
              </a:rPr>
              <a:t>Les mentors aborderont les activités suivantes du </a:t>
            </a:r>
            <a:r>
              <a:rPr lang="fr-CA" sz="1600" b="1" dirty="0">
                <a:latin typeface="Arial" panose="020B0604020202020204" pitchFamily="34" charset="0"/>
                <a:cs typeface="Arial" panose="020B0604020202020204" pitchFamily="34" charset="0"/>
              </a:rPr>
              <a:t>Cahier de travail du mentor </a:t>
            </a:r>
            <a:r>
              <a:rPr lang="fr-CA" sz="1600" dirty="0">
                <a:latin typeface="Arial" panose="020B0604020202020204" pitchFamily="34" charset="0"/>
                <a:cs typeface="Arial" panose="020B0604020202020204" pitchFamily="34" charset="0"/>
              </a:rPr>
              <a:t>:</a:t>
            </a:r>
          </a:p>
          <a:p>
            <a:pPr marL="285750" indent="-285750" eaLnBrk="1" fontAlgn="auto" hangingPunct="1">
              <a:spcBef>
                <a:spcPts val="200"/>
              </a:spcBef>
              <a:spcAft>
                <a:spcPts val="0"/>
              </a:spcAft>
              <a:buFont typeface="Arial" panose="020B0604020202020204" pitchFamily="34" charset="0"/>
              <a:buChar char="•"/>
              <a:defRPr/>
            </a:pPr>
            <a:r>
              <a:rPr lang="fr-CA" sz="1600" dirty="0">
                <a:latin typeface="Arial"/>
                <a:cs typeface="Arial"/>
              </a:rPr>
              <a:t>Auto-évaluation et sensibilisation (page 23); </a:t>
            </a:r>
          </a:p>
          <a:p>
            <a:pPr marL="285750" indent="-285750" eaLnBrk="1" fontAlgn="auto" hangingPunct="1">
              <a:spcBef>
                <a:spcPts val="200"/>
              </a:spcBef>
              <a:spcAft>
                <a:spcPts val="0"/>
              </a:spcAft>
              <a:buFont typeface="Arial" panose="020B0604020202020204" pitchFamily="34" charset="0"/>
              <a:buChar char="•"/>
              <a:defRPr/>
            </a:pPr>
            <a:r>
              <a:rPr lang="fr-CA" sz="1600" dirty="0">
                <a:latin typeface="Arial"/>
                <a:cs typeface="Arial"/>
              </a:rPr>
              <a:t>Ma philosophie d’entraînement (page 24).</a:t>
            </a:r>
          </a:p>
        </p:txBody>
      </p:sp>
    </p:spTree>
    <p:extLst>
      <p:ext uri="{BB962C8B-B14F-4D97-AF65-F5344CB8AC3E}">
        <p14:creationId xmlns:p14="http://schemas.microsoft.com/office/powerpoint/2010/main" val="1191604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2EDC41-50F8-4F8A-64AA-F8D7C436EDB6}"/>
              </a:ext>
            </a:extLst>
          </p:cNvPr>
          <p:cNvSpPr txBox="1">
            <a:spLocks noChangeArrowheads="1"/>
          </p:cNvSpPr>
          <p:nvPr/>
        </p:nvSpPr>
        <p:spPr bwMode="auto">
          <a:xfrm>
            <a:off x="609600" y="2435761"/>
            <a:ext cx="5727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dirty="0" err="1">
                <a:solidFill>
                  <a:schemeClr val="bg1"/>
                </a:solidFill>
                <a:latin typeface="Arial" panose="020B0604020202020204" pitchFamily="34" charset="0"/>
                <a:cs typeface="Arial" panose="020B0604020202020204" pitchFamily="34" charset="0"/>
              </a:rPr>
              <a:t>Prochaines</a:t>
            </a:r>
            <a:r>
              <a:rPr lang="en-US" altLang="en-US" sz="4000" dirty="0">
                <a:solidFill>
                  <a:schemeClr val="bg1"/>
                </a:solidFill>
                <a:latin typeface="Arial" panose="020B0604020202020204" pitchFamily="34" charset="0"/>
                <a:cs typeface="Arial" panose="020B0604020202020204" pitchFamily="34" charset="0"/>
              </a:rPr>
              <a:t> étapes</a:t>
            </a:r>
          </a:p>
        </p:txBody>
      </p:sp>
    </p:spTree>
    <p:extLst>
      <p:ext uri="{BB962C8B-B14F-4D97-AF65-F5344CB8AC3E}">
        <p14:creationId xmlns:p14="http://schemas.microsoft.com/office/powerpoint/2010/main" val="3676687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10178716" cy="400110"/>
          </a:xfrm>
          <a:prstGeom prst="rect">
            <a:avLst/>
          </a:prstGeom>
          <a:noFill/>
        </p:spPr>
        <p:txBody>
          <a:bodyPr wrap="square">
            <a:spAutoFit/>
          </a:bodyPr>
          <a:lstStyle/>
          <a:p>
            <a:pPr eaLnBrk="1" fontAlgn="auto" hangingPunct="1">
              <a:spcBef>
                <a:spcPts val="0"/>
              </a:spcBef>
              <a:spcAft>
                <a:spcPts val="0"/>
              </a:spcAft>
              <a:defRPr/>
            </a:pPr>
            <a:r>
              <a:rPr lang="en-US" sz="2000" dirty="0">
                <a:solidFill>
                  <a:srgbClr val="DA2127"/>
                </a:solidFill>
                <a:latin typeface="Arial" panose="020B0604020202020204" pitchFamily="34" charset="0"/>
                <a:cs typeface="Arial" panose="020B0604020202020204" pitchFamily="34" charset="0"/>
              </a:rPr>
              <a:t>Avant </a:t>
            </a:r>
            <a:r>
              <a:rPr lang="en-US" sz="2000" dirty="0" err="1">
                <a:solidFill>
                  <a:srgbClr val="DA2127"/>
                </a:solidFill>
                <a:latin typeface="Arial" panose="020B0604020202020204" pitchFamily="34" charset="0"/>
                <a:cs typeface="Arial" panose="020B0604020202020204" pitchFamily="34" charset="0"/>
              </a:rPr>
              <a:t>l’atelier</a:t>
            </a:r>
            <a:r>
              <a:rPr lang="en-US" sz="2000" dirty="0">
                <a:solidFill>
                  <a:srgbClr val="DA2127"/>
                </a:solidFill>
                <a:latin typeface="Arial" panose="020B0604020202020204" pitchFamily="34" charset="0"/>
                <a:cs typeface="Arial" panose="020B0604020202020204" pitchFamily="34" charset="0"/>
              </a:rPr>
              <a:t> 2 : </a:t>
            </a:r>
            <a:r>
              <a:rPr lang="en-US" sz="2000" dirty="0" err="1">
                <a:solidFill>
                  <a:srgbClr val="DA2127"/>
                </a:solidFill>
                <a:latin typeface="Arial" panose="020B0604020202020204" pitchFamily="34" charset="0"/>
                <a:cs typeface="Arial" panose="020B0604020202020204" pitchFamily="34" charset="0"/>
              </a:rPr>
              <a:t>Préparer</a:t>
            </a:r>
            <a:r>
              <a:rPr lang="en-US" sz="2000" dirty="0">
                <a:solidFill>
                  <a:srgbClr val="DA2127"/>
                </a:solidFill>
                <a:latin typeface="Arial" panose="020B0604020202020204" pitchFamily="34" charset="0"/>
                <a:cs typeface="Arial" panose="020B0604020202020204" pitchFamily="34" charset="0"/>
              </a:rPr>
              <a:t> le terrain</a:t>
            </a:r>
          </a:p>
        </p:txBody>
      </p:sp>
      <p:sp>
        <p:nvSpPr>
          <p:cNvPr id="4" name="Slide Number Placeholder 3">
            <a:extLst>
              <a:ext uri="{FF2B5EF4-FFF2-40B4-BE49-F238E27FC236}">
                <a16:creationId xmlns:a16="http://schemas.microsoft.com/office/drawing/2014/main" id="{397400A0-9F4E-4A26-9B22-DA5409B8F582}"/>
              </a:ext>
            </a:extLst>
          </p:cNvPr>
          <p:cNvSpPr>
            <a:spLocks noGrp="1"/>
          </p:cNvSpPr>
          <p:nvPr>
            <p:ph type="sldNum" sz="quarter" idx="4"/>
          </p:nvPr>
        </p:nvSpPr>
        <p:spPr/>
        <p:txBody>
          <a:bodyPr/>
          <a:lstStyle/>
          <a:p>
            <a:fld id="{3884788F-3909-4E53-9C01-7D724614CA0D}" type="slidenum">
              <a:rPr lang="en-US" altLang="en-US" smtClean="0"/>
              <a:pPr/>
              <a:t>24</a:t>
            </a:fld>
            <a:endParaRPr lang="en-US" altLang="en-US" dirty="0"/>
          </a:p>
        </p:txBody>
      </p:sp>
      <p:sp>
        <p:nvSpPr>
          <p:cNvPr id="5" name="TextBox 4">
            <a:extLst>
              <a:ext uri="{FF2B5EF4-FFF2-40B4-BE49-F238E27FC236}">
                <a16:creationId xmlns:a16="http://schemas.microsoft.com/office/drawing/2014/main" id="{34CE2105-38B7-FCF7-BA98-7A3F8AC94349}"/>
              </a:ext>
            </a:extLst>
          </p:cNvPr>
          <p:cNvSpPr txBox="1"/>
          <p:nvPr>
            <p:custDataLst>
              <p:tags r:id="rId1"/>
            </p:custDataLst>
          </p:nvPr>
        </p:nvSpPr>
        <p:spPr>
          <a:xfrm>
            <a:off x="720000" y="1440000"/>
            <a:ext cx="10988944" cy="3170099"/>
          </a:xfrm>
          <a:prstGeom prst="rect">
            <a:avLst/>
          </a:prstGeom>
          <a:noFill/>
        </p:spPr>
        <p:txBody>
          <a:bodyPr wrap="square" lIns="91440" tIns="45720" rIns="91440" bIns="45720" anchor="t">
            <a:spAutoFit/>
          </a:bodyPr>
          <a:lstStyle/>
          <a:p>
            <a:pPr marL="284400" marR="0" lvl="0" indent="-284400">
              <a:spcBef>
                <a:spcPts val="0"/>
              </a:spcBef>
              <a:spcAft>
                <a:spcPts val="0"/>
              </a:spcAft>
              <a:buFont typeface="Arial" panose="020B0604020202020204" pitchFamily="34" charset="0"/>
              <a:buChar char="•"/>
            </a:pPr>
            <a:r>
              <a:rPr lang="fr-CA" sz="1600" dirty="0">
                <a:latin typeface="Arial"/>
                <a:ea typeface="Calibri" panose="020F0502020204030204" pitchFamily="34" charset="0"/>
                <a:cs typeface="Arial"/>
              </a:rPr>
              <a:t>Communiquer avec votre entraîneur mentor et réfléchir à l’atelier et aux activités.</a:t>
            </a:r>
          </a:p>
          <a:p>
            <a:pPr marL="284400" marR="0" lvl="0" indent="-284400">
              <a:spcBef>
                <a:spcPts val="1200"/>
              </a:spcBef>
              <a:spcAft>
                <a:spcPts val="0"/>
              </a:spcAft>
              <a:buFont typeface="Arial" panose="020B0604020202020204" pitchFamily="34" charset="0"/>
              <a:buChar char="•"/>
            </a:pPr>
            <a:r>
              <a:rPr lang="fr-CA" sz="1600" dirty="0">
                <a:latin typeface="Arial"/>
                <a:ea typeface="Calibri" panose="020F0502020204030204" pitchFamily="34" charset="0"/>
                <a:cs typeface="Arial"/>
              </a:rPr>
              <a:t>Lire les pages 25 à 40 du Guide pour mentoré.</a:t>
            </a:r>
          </a:p>
          <a:p>
            <a:pPr marL="284400" marR="0" lvl="0" indent="-284400">
              <a:spcBef>
                <a:spcPts val="1200"/>
              </a:spcBef>
              <a:spcAft>
                <a:spcPts val="0"/>
              </a:spcAft>
              <a:buFont typeface="Arial" panose="020B0604020202020204" pitchFamily="34" charset="0"/>
              <a:buChar char="•"/>
            </a:pPr>
            <a:r>
              <a:rPr lang="fr-CA" sz="1600" dirty="0">
                <a:latin typeface="Arial"/>
                <a:ea typeface="Calibri" panose="020F0502020204030204" pitchFamily="34" charset="0"/>
                <a:cs typeface="Arial"/>
              </a:rPr>
              <a:t>Faire individuellement les activités suivantes dans le Cahier de travail du mentoré :</a:t>
            </a:r>
          </a:p>
          <a:p>
            <a:pPr marL="720000" lvl="1" indent="-270000">
              <a:spcBef>
                <a:spcPts val="200"/>
              </a:spcBef>
              <a:spcAft>
                <a:spcPts val="0"/>
              </a:spcAft>
              <a:buSzPct val="70000"/>
              <a:buFont typeface="Courier New" panose="02070309020205020404" pitchFamily="49" charset="0"/>
              <a:buChar char="o"/>
            </a:pPr>
            <a:r>
              <a:rPr lang="fr-CA" sz="1600" dirty="0">
                <a:latin typeface="Arial"/>
                <a:ea typeface="Calibri" panose="020F0502020204030204" pitchFamily="34" charset="0"/>
                <a:cs typeface="Arial"/>
              </a:rPr>
              <a:t>L’entraîneur que je veux être (section 2.2).</a:t>
            </a:r>
          </a:p>
          <a:p>
            <a:pPr marL="284400" marR="0" lvl="0" indent="-284400">
              <a:spcBef>
                <a:spcPts val="1200"/>
              </a:spcBef>
              <a:spcAft>
                <a:spcPts val="0"/>
              </a:spcAft>
              <a:buFont typeface="Arial" panose="020B0604020202020204" pitchFamily="34" charset="0"/>
              <a:buChar char="•"/>
            </a:pPr>
            <a:r>
              <a:rPr lang="fr-CA" sz="1600" dirty="0">
                <a:latin typeface="Arial"/>
                <a:ea typeface="Calibri" panose="020F0502020204030204" pitchFamily="34" charset="0"/>
                <a:cs typeface="Arial"/>
              </a:rPr>
              <a:t>Avec votre mentor, faire les activités suivantes dans le Cahier de travail du mentoré :</a:t>
            </a:r>
          </a:p>
          <a:p>
            <a:pPr marL="720000" lvl="1" indent="-270000">
              <a:spcBef>
                <a:spcPts val="200"/>
              </a:spcBef>
              <a:spcAft>
                <a:spcPts val="0"/>
              </a:spcAft>
              <a:buSzPct val="70000"/>
              <a:buFont typeface="Courier New" panose="02070309020205020404" pitchFamily="49" charset="0"/>
              <a:buChar char="o"/>
            </a:pPr>
            <a:r>
              <a:rPr lang="fr-CA" sz="1600" dirty="0">
                <a:latin typeface="Arial"/>
                <a:ea typeface="Calibri" panose="020F0502020204030204" pitchFamily="34" charset="0"/>
                <a:cs typeface="Arial"/>
              </a:rPr>
              <a:t>Questions à poser après avoir été jumelé à un mentor (section 2.3);</a:t>
            </a:r>
          </a:p>
          <a:p>
            <a:pPr marL="720000" lvl="1" indent="-270000">
              <a:spcBef>
                <a:spcPts val="200"/>
              </a:spcBef>
              <a:spcAft>
                <a:spcPts val="0"/>
              </a:spcAft>
              <a:buSzPct val="70000"/>
              <a:buFont typeface="Courier New" panose="02070309020205020404" pitchFamily="49" charset="0"/>
              <a:buChar char="o"/>
            </a:pPr>
            <a:r>
              <a:rPr lang="fr-CA" sz="1600" dirty="0">
                <a:latin typeface="Arial"/>
                <a:ea typeface="Calibri" panose="020F0502020204030204" pitchFamily="34" charset="0"/>
                <a:cs typeface="Arial"/>
              </a:rPr>
              <a:t>Test de mentorat (section 2.4);</a:t>
            </a:r>
          </a:p>
          <a:p>
            <a:pPr marL="720000" lvl="1" indent="-270000">
              <a:spcBef>
                <a:spcPts val="200"/>
              </a:spcBef>
              <a:spcAft>
                <a:spcPts val="0"/>
              </a:spcAft>
              <a:buSzPct val="70000"/>
              <a:buFont typeface="Courier New" panose="02070309020205020404" pitchFamily="49" charset="0"/>
              <a:buChar char="o"/>
            </a:pPr>
            <a:r>
              <a:rPr lang="fr-CA" sz="1600" dirty="0">
                <a:latin typeface="Arial"/>
                <a:ea typeface="Calibri" panose="020F0502020204030204" pitchFamily="34" charset="0"/>
                <a:cs typeface="Arial"/>
              </a:rPr>
              <a:t>Définir une vision (section 2.5);</a:t>
            </a:r>
          </a:p>
          <a:p>
            <a:pPr marL="720000" lvl="1" indent="-270000">
              <a:spcBef>
                <a:spcPts val="200"/>
              </a:spcBef>
              <a:spcAft>
                <a:spcPts val="0"/>
              </a:spcAft>
              <a:buSzPct val="70000"/>
              <a:buFont typeface="Courier New" panose="02070309020205020404" pitchFamily="49" charset="0"/>
              <a:buChar char="o"/>
            </a:pPr>
            <a:r>
              <a:rPr lang="fr-FR" sz="1600" dirty="0">
                <a:latin typeface="Arial"/>
                <a:ea typeface="Calibri" panose="020F0502020204030204" pitchFamily="34" charset="0"/>
                <a:cs typeface="Arial"/>
              </a:rPr>
              <a:t>Exercices de définition des objectifs </a:t>
            </a:r>
            <a:r>
              <a:rPr lang="fr-CA" sz="1600" dirty="0">
                <a:latin typeface="Arial"/>
                <a:ea typeface="Calibri" panose="020F0502020204030204" pitchFamily="34" charset="0"/>
                <a:cs typeface="Arial"/>
              </a:rPr>
              <a:t>(section 2.6);</a:t>
            </a:r>
          </a:p>
          <a:p>
            <a:pPr marL="720000" lvl="1" indent="-270000">
              <a:spcBef>
                <a:spcPts val="200"/>
              </a:spcBef>
              <a:spcAft>
                <a:spcPts val="0"/>
              </a:spcAft>
              <a:buSzPct val="70000"/>
              <a:buFont typeface="Courier New" panose="02070309020205020404" pitchFamily="49" charset="0"/>
              <a:buChar char="o"/>
            </a:pPr>
            <a:r>
              <a:rPr lang="fr-CA" sz="1600" dirty="0">
                <a:latin typeface="Arial"/>
                <a:ea typeface="Calibri" panose="020F0502020204030204" pitchFamily="34" charset="0"/>
                <a:cs typeface="Arial"/>
              </a:rPr>
              <a:t>Élaborer un plan de mentorat (section 2.7).</a:t>
            </a:r>
          </a:p>
        </p:txBody>
      </p:sp>
    </p:spTree>
    <p:extLst>
      <p:ext uri="{BB962C8B-B14F-4D97-AF65-F5344CB8AC3E}">
        <p14:creationId xmlns:p14="http://schemas.microsoft.com/office/powerpoint/2010/main" val="1242016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6106245" cy="400110"/>
          </a:xfrm>
          <a:prstGeom prst="rect">
            <a:avLst/>
          </a:prstGeom>
          <a:noFill/>
        </p:spPr>
        <p:txBody>
          <a:bodyPr wrap="square">
            <a:spAutoFit/>
          </a:bodyPr>
          <a:lstStyle/>
          <a:p>
            <a:pPr eaLnBrk="1" fontAlgn="auto" hangingPunct="1">
              <a:spcBef>
                <a:spcPts val="0"/>
              </a:spcBef>
              <a:spcAft>
                <a:spcPts val="0"/>
              </a:spcAft>
              <a:defRPr/>
            </a:pPr>
            <a:r>
              <a:rPr lang="en-US" sz="2000" dirty="0">
                <a:solidFill>
                  <a:srgbClr val="DA2127"/>
                </a:solidFill>
                <a:latin typeface="Arial" panose="020B0604020202020204" pitchFamily="34" charset="0"/>
                <a:cs typeface="Arial" panose="020B0604020202020204" pitchFamily="34" charset="0"/>
              </a:rPr>
              <a:t>Des questions?</a:t>
            </a:r>
          </a:p>
        </p:txBody>
      </p:sp>
      <p:sp>
        <p:nvSpPr>
          <p:cNvPr id="3" name="Slide Number Placeholder 2">
            <a:extLst>
              <a:ext uri="{FF2B5EF4-FFF2-40B4-BE49-F238E27FC236}">
                <a16:creationId xmlns:a16="http://schemas.microsoft.com/office/drawing/2014/main" id="{7B5E1D31-7E02-4A50-B92A-EA4678550A54}"/>
              </a:ext>
            </a:extLst>
          </p:cNvPr>
          <p:cNvSpPr>
            <a:spLocks noGrp="1"/>
          </p:cNvSpPr>
          <p:nvPr>
            <p:ph type="sldNum" sz="quarter" idx="4"/>
          </p:nvPr>
        </p:nvSpPr>
        <p:spPr/>
        <p:txBody>
          <a:bodyPr/>
          <a:lstStyle/>
          <a:p>
            <a:fld id="{3884788F-3909-4E53-9C01-7D724614CA0D}" type="slidenum">
              <a:rPr lang="en-US" altLang="en-US" smtClean="0"/>
              <a:pPr/>
              <a:t>25</a:t>
            </a:fld>
            <a:endParaRPr lang="en-US" altLang="en-US" dirty="0"/>
          </a:p>
        </p:txBody>
      </p:sp>
      <p:graphicFrame>
        <p:nvGraphicFramePr>
          <p:cNvPr id="9" name="Table 4">
            <a:extLst>
              <a:ext uri="{FF2B5EF4-FFF2-40B4-BE49-F238E27FC236}">
                <a16:creationId xmlns:a16="http://schemas.microsoft.com/office/drawing/2014/main" id="{5A8D5027-40AB-C74A-1853-FF286647813C}"/>
              </a:ext>
            </a:extLst>
          </p:cNvPr>
          <p:cNvGraphicFramePr>
            <a:graphicFrameLocks noGrp="1"/>
          </p:cNvGraphicFramePr>
          <p:nvPr>
            <p:custDataLst>
              <p:tags r:id="rId1"/>
            </p:custDataLst>
            <p:extLst>
              <p:ext uri="{D42A27DB-BD31-4B8C-83A1-F6EECF244321}">
                <p14:modId xmlns:p14="http://schemas.microsoft.com/office/powerpoint/2010/main" val="4163957924"/>
              </p:ext>
            </p:extLst>
          </p:nvPr>
        </p:nvGraphicFramePr>
        <p:xfrm>
          <a:off x="720000" y="1440000"/>
          <a:ext cx="10672930" cy="2262597"/>
        </p:xfrm>
        <a:graphic>
          <a:graphicData uri="http://schemas.openxmlformats.org/drawingml/2006/table">
            <a:tbl>
              <a:tblPr firstRow="1" bandRow="1">
                <a:tableStyleId>{2D5ABB26-0587-4C30-8999-92F81FD0307C}</a:tableStyleId>
              </a:tblPr>
              <a:tblGrid>
                <a:gridCol w="5336465">
                  <a:extLst>
                    <a:ext uri="{9D8B030D-6E8A-4147-A177-3AD203B41FA5}">
                      <a16:colId xmlns:a16="http://schemas.microsoft.com/office/drawing/2014/main" val="221172115"/>
                    </a:ext>
                  </a:extLst>
                </a:gridCol>
                <a:gridCol w="5336465">
                  <a:extLst>
                    <a:ext uri="{9D8B030D-6E8A-4147-A177-3AD203B41FA5}">
                      <a16:colId xmlns:a16="http://schemas.microsoft.com/office/drawing/2014/main" val="2133847896"/>
                    </a:ext>
                  </a:extLst>
                </a:gridCol>
              </a:tblGrid>
              <a:tr h="480649">
                <a:tc>
                  <a:txBody>
                    <a:bodyPr/>
                    <a:lstStyle/>
                    <a:p>
                      <a:r>
                        <a:rPr lang="fr-CA" sz="1800" b="1">
                          <a:solidFill>
                            <a:schemeClr val="tx1"/>
                          </a:solidFill>
                          <a:latin typeface="Arial" panose="020B0604020202020204" pitchFamily="34" charset="0"/>
                          <a:cs typeface="Arial" panose="020B0604020202020204" pitchFamily="34" charset="0"/>
                        </a:rPr>
                        <a:t>Personne-ressource</a:t>
                      </a:r>
                    </a:p>
                  </a:txBody>
                  <a:tcPr/>
                </a:tc>
                <a:tc>
                  <a:txBody>
                    <a:bodyPr/>
                    <a:lstStyle/>
                    <a:p>
                      <a:r>
                        <a:rPr lang="fr-CA" sz="1800" b="1">
                          <a:solidFill>
                            <a:schemeClr val="tx1"/>
                          </a:solidFill>
                          <a:latin typeface="Arial" panose="020B0604020202020204" pitchFamily="34" charset="0"/>
                          <a:cs typeface="Arial" panose="020B0604020202020204" pitchFamily="34" charset="0"/>
                        </a:rPr>
                        <a:t>Responsable du programme</a:t>
                      </a:r>
                    </a:p>
                  </a:txBody>
                  <a:tcPr/>
                </a:tc>
                <a:extLst>
                  <a:ext uri="{0D108BD9-81ED-4DB2-BD59-A6C34878D82A}">
                    <a16:rowId xmlns:a16="http://schemas.microsoft.com/office/drawing/2014/main" val="1427100569"/>
                  </a:ext>
                </a:extLst>
              </a:tr>
              <a:tr h="1781948">
                <a:tc>
                  <a:txBody>
                    <a:bodyPr/>
                    <a:lstStyle/>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Nom</a:t>
                      </a:r>
                    </a:p>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Titre</a:t>
                      </a:r>
                    </a:p>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Organisme</a:t>
                      </a:r>
                    </a:p>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Courriel</a:t>
                      </a:r>
                    </a:p>
                  </a:txBody>
                  <a:tcPr/>
                </a:tc>
                <a:tc>
                  <a:txBody>
                    <a:bodyPr/>
                    <a:lstStyle/>
                    <a:p>
                      <a:pPr eaLnBrk="1" fontAlgn="auto" hangingPunct="1">
                        <a:lnSpc>
                          <a:spcPts val="2080"/>
                        </a:lnSpc>
                        <a:spcBef>
                          <a:spcPts val="0"/>
                        </a:spcBef>
                        <a:spcAft>
                          <a:spcPts val="900"/>
                        </a:spcAft>
                        <a:defRPr/>
                      </a:pPr>
                      <a:r>
                        <a:rPr lang="fr-CA" sz="1600" dirty="0">
                          <a:solidFill>
                            <a:schemeClr val="tx1"/>
                          </a:solidFill>
                          <a:highlight>
                            <a:srgbClr val="FFFF00"/>
                          </a:highlight>
                          <a:latin typeface="Arial" panose="020B0604020202020204" pitchFamily="34" charset="0"/>
                          <a:cs typeface="Arial" panose="020B0604020202020204" pitchFamily="34" charset="0"/>
                        </a:rPr>
                        <a:t>Nom</a:t>
                      </a:r>
                    </a:p>
                    <a:p>
                      <a:pPr eaLnBrk="1" fontAlgn="auto" hangingPunct="1">
                        <a:lnSpc>
                          <a:spcPts val="2080"/>
                        </a:lnSpc>
                        <a:spcBef>
                          <a:spcPts val="0"/>
                        </a:spcBef>
                        <a:spcAft>
                          <a:spcPts val="900"/>
                        </a:spcAft>
                        <a:defRPr/>
                      </a:pPr>
                      <a:r>
                        <a:rPr lang="fr-CA" sz="1600" dirty="0">
                          <a:solidFill>
                            <a:schemeClr val="tx1"/>
                          </a:solidFill>
                          <a:highlight>
                            <a:srgbClr val="FFFF00"/>
                          </a:highlight>
                          <a:latin typeface="Arial" panose="020B0604020202020204" pitchFamily="34" charset="0"/>
                          <a:cs typeface="Arial" panose="020B0604020202020204" pitchFamily="34" charset="0"/>
                        </a:rPr>
                        <a:t>Titre</a:t>
                      </a:r>
                    </a:p>
                    <a:p>
                      <a:pPr eaLnBrk="1" fontAlgn="auto" hangingPunct="1">
                        <a:lnSpc>
                          <a:spcPts val="2080"/>
                        </a:lnSpc>
                        <a:spcBef>
                          <a:spcPts val="0"/>
                        </a:spcBef>
                        <a:spcAft>
                          <a:spcPts val="900"/>
                        </a:spcAft>
                        <a:defRPr/>
                      </a:pPr>
                      <a:r>
                        <a:rPr lang="fr-CA" sz="1600" dirty="0">
                          <a:solidFill>
                            <a:schemeClr val="tx1"/>
                          </a:solidFill>
                          <a:highlight>
                            <a:srgbClr val="FFFF00"/>
                          </a:highlight>
                          <a:latin typeface="Arial" panose="020B0604020202020204" pitchFamily="34" charset="0"/>
                          <a:cs typeface="Arial" panose="020B0604020202020204" pitchFamily="34" charset="0"/>
                        </a:rPr>
                        <a:t>Organisme</a:t>
                      </a:r>
                    </a:p>
                    <a:p>
                      <a:pPr eaLnBrk="1" fontAlgn="auto" hangingPunct="1">
                        <a:lnSpc>
                          <a:spcPts val="2080"/>
                        </a:lnSpc>
                        <a:spcBef>
                          <a:spcPts val="0"/>
                        </a:spcBef>
                        <a:spcAft>
                          <a:spcPts val="900"/>
                        </a:spcAft>
                        <a:defRPr/>
                      </a:pPr>
                      <a:r>
                        <a:rPr lang="fr-CA" sz="1600" dirty="0">
                          <a:solidFill>
                            <a:schemeClr val="tx1"/>
                          </a:solidFill>
                          <a:highlight>
                            <a:srgbClr val="FFFF00"/>
                          </a:highlight>
                          <a:latin typeface="Arial" panose="020B0604020202020204" pitchFamily="34" charset="0"/>
                          <a:cs typeface="Arial" panose="020B0604020202020204" pitchFamily="34" charset="0"/>
                        </a:rPr>
                        <a:t>Courriel</a:t>
                      </a:r>
                    </a:p>
                  </a:txBody>
                  <a:tcPr/>
                </a:tc>
                <a:extLst>
                  <a:ext uri="{0D108BD9-81ED-4DB2-BD59-A6C34878D82A}">
                    <a16:rowId xmlns:a16="http://schemas.microsoft.com/office/drawing/2014/main" val="1223963070"/>
                  </a:ext>
                </a:extLst>
              </a:tr>
            </a:tbl>
          </a:graphicData>
        </a:graphic>
      </p:graphicFrame>
    </p:spTree>
    <p:extLst>
      <p:ext uri="{BB962C8B-B14F-4D97-AF65-F5344CB8AC3E}">
        <p14:creationId xmlns:p14="http://schemas.microsoft.com/office/powerpoint/2010/main" val="1717055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2DAD50-F6DD-E4A8-6F6D-84E43EBC2F6D}"/>
              </a:ext>
            </a:extLst>
          </p:cNvPr>
          <p:cNvSpPr txBox="1">
            <a:spLocks noChangeArrowheads="1"/>
          </p:cNvSpPr>
          <p:nvPr/>
        </p:nvSpPr>
        <p:spPr bwMode="auto">
          <a:xfrm>
            <a:off x="609600" y="2435761"/>
            <a:ext cx="5727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dirty="0">
                <a:solidFill>
                  <a:schemeClr val="bg1"/>
                </a:solidFill>
                <a:latin typeface="Arial" panose="020B0604020202020204" pitchFamily="34" charset="0"/>
                <a:cs typeface="Arial" panose="020B0604020202020204" pitchFamily="34" charset="0"/>
              </a:rPr>
              <a:t>Merci!</a:t>
            </a:r>
          </a:p>
        </p:txBody>
      </p:sp>
    </p:spTree>
    <p:extLst>
      <p:ext uri="{BB962C8B-B14F-4D97-AF65-F5344CB8AC3E}">
        <p14:creationId xmlns:p14="http://schemas.microsoft.com/office/powerpoint/2010/main" val="3605214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457FAF13-79FE-5395-21B5-99C84FB4C50C}"/>
              </a:ext>
            </a:extLst>
          </p:cNvPr>
          <p:cNvSpPr txBox="1">
            <a:spLocks noChangeArrowheads="1"/>
          </p:cNvSpPr>
          <p:nvPr/>
        </p:nvSpPr>
        <p:spPr bwMode="auto">
          <a:xfrm>
            <a:off x="584200" y="1402615"/>
            <a:ext cx="85471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b="1" dirty="0">
                <a:solidFill>
                  <a:schemeClr val="bg1"/>
                </a:solidFill>
                <a:latin typeface="Arial" panose="020B0604020202020204" pitchFamily="34" charset="0"/>
                <a:cs typeface="Arial" panose="020B0604020202020204" pitchFamily="34" charset="0"/>
              </a:rPr>
              <a:t>Formation pour des </a:t>
            </a:r>
            <a:r>
              <a:rPr lang="en-US" altLang="en-US" sz="3200" b="1" dirty="0" err="1">
                <a:solidFill>
                  <a:schemeClr val="bg1"/>
                </a:solidFill>
                <a:latin typeface="Arial" panose="020B0604020202020204" pitchFamily="34" charset="0"/>
                <a:cs typeface="Arial" panose="020B0604020202020204" pitchFamily="34" charset="0"/>
              </a:rPr>
              <a:t>mentorés</a:t>
            </a:r>
            <a:r>
              <a:rPr lang="en-US" altLang="en-US" sz="3200" b="1" dirty="0">
                <a:solidFill>
                  <a:schemeClr val="bg1"/>
                </a:solidFill>
                <a:latin typeface="Arial" panose="020B0604020202020204" pitchFamily="34" charset="0"/>
                <a:cs typeface="Arial" panose="020B0604020202020204" pitchFamily="34" charset="0"/>
              </a:rPr>
              <a:t> </a:t>
            </a:r>
            <a:r>
              <a:rPr lang="en-US" altLang="en-US" sz="3200" b="1" dirty="0" err="1">
                <a:solidFill>
                  <a:schemeClr val="bg1"/>
                </a:solidFill>
                <a:latin typeface="Arial" panose="020B0604020202020204" pitchFamily="34" charset="0"/>
                <a:cs typeface="Arial" panose="020B0604020202020204" pitchFamily="34" charset="0"/>
              </a:rPr>
              <a:t>efficaces</a:t>
            </a:r>
            <a:endParaRPr lang="en-US" altLang="en-US" sz="3200" b="1" dirty="0">
              <a:solidFill>
                <a:schemeClr val="bg1"/>
              </a:solidFill>
              <a:latin typeface="Arial" panose="020B0604020202020204" pitchFamily="34" charset="0"/>
              <a:cs typeface="Arial" panose="020B0604020202020204" pitchFamily="34" charset="0"/>
            </a:endParaRPr>
          </a:p>
          <a:p>
            <a:pPr eaLnBrk="1" hangingPunct="1"/>
            <a:r>
              <a:rPr lang="en-US" altLang="en-US" sz="3200" dirty="0">
                <a:solidFill>
                  <a:schemeClr val="bg1"/>
                </a:solidFill>
                <a:latin typeface="Arial" panose="020B0604020202020204" pitchFamily="34" charset="0"/>
                <a:cs typeface="Arial" panose="020B0604020202020204" pitchFamily="34" charset="0"/>
              </a:rPr>
              <a:t>Atelier 2 : </a:t>
            </a:r>
            <a:r>
              <a:rPr lang="en-US" altLang="en-US" sz="3200" dirty="0" err="1">
                <a:solidFill>
                  <a:schemeClr val="bg1"/>
                </a:solidFill>
                <a:latin typeface="Arial" panose="020B0604020202020204" pitchFamily="34" charset="0"/>
                <a:cs typeface="Arial" panose="020B0604020202020204" pitchFamily="34" charset="0"/>
              </a:rPr>
              <a:t>Préparer</a:t>
            </a:r>
            <a:r>
              <a:rPr lang="en-US" altLang="en-US" sz="3200" dirty="0">
                <a:solidFill>
                  <a:schemeClr val="bg1"/>
                </a:solidFill>
                <a:latin typeface="Arial" panose="020B0604020202020204" pitchFamily="34" charset="0"/>
                <a:cs typeface="Arial" panose="020B0604020202020204" pitchFamily="34" charset="0"/>
              </a:rPr>
              <a:t> le terrain</a:t>
            </a:r>
          </a:p>
        </p:txBody>
      </p:sp>
      <p:sp>
        <p:nvSpPr>
          <p:cNvPr id="7" name="TextBox 2">
            <a:extLst>
              <a:ext uri="{FF2B5EF4-FFF2-40B4-BE49-F238E27FC236}">
                <a16:creationId xmlns:a16="http://schemas.microsoft.com/office/drawing/2014/main" id="{F396A421-6D88-A94B-F935-69EF2147941B}"/>
              </a:ext>
            </a:extLst>
          </p:cNvPr>
          <p:cNvSpPr txBox="1">
            <a:spLocks noChangeArrowheads="1"/>
          </p:cNvSpPr>
          <p:nvPr/>
        </p:nvSpPr>
        <p:spPr bwMode="auto">
          <a:xfrm>
            <a:off x="584200" y="2837934"/>
            <a:ext cx="1219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highlight>
                  <a:srgbClr val="FFFF00"/>
                </a:highlight>
                <a:latin typeface="Arial" panose="020B0604020202020204" pitchFamily="34" charset="0"/>
                <a:cs typeface="Arial" panose="020B0604020202020204" pitchFamily="34" charset="0"/>
              </a:rPr>
              <a:t>Nom du </a:t>
            </a:r>
            <a:r>
              <a:rPr lang="en-US" altLang="en-US" dirty="0" err="1">
                <a:highlight>
                  <a:srgbClr val="FFFF00"/>
                </a:highlight>
                <a:latin typeface="Arial" panose="020B0604020202020204" pitchFamily="34" charset="0"/>
                <a:cs typeface="Arial" panose="020B0604020202020204" pitchFamily="34" charset="0"/>
              </a:rPr>
              <a:t>programme</a:t>
            </a:r>
            <a:r>
              <a:rPr lang="en-US" altLang="en-US" dirty="0">
                <a:highlight>
                  <a:srgbClr val="FFFF00"/>
                </a:highlight>
                <a:latin typeface="Arial" panose="020B0604020202020204" pitchFamily="34" charset="0"/>
                <a:cs typeface="Arial" panose="020B0604020202020204" pitchFamily="34" charset="0"/>
              </a:rPr>
              <a:t> de </a:t>
            </a:r>
            <a:r>
              <a:rPr lang="en-US" altLang="en-US" dirty="0" err="1">
                <a:highlight>
                  <a:srgbClr val="FFFF00"/>
                </a:highlight>
                <a:latin typeface="Arial" panose="020B0604020202020204" pitchFamily="34" charset="0"/>
                <a:cs typeface="Arial" panose="020B0604020202020204" pitchFamily="34" charset="0"/>
              </a:rPr>
              <a:t>mentorat</a:t>
            </a:r>
            <a:endParaRPr lang="en-US" altLang="en-US" dirty="0">
              <a:highlight>
                <a:srgbClr val="FFFF00"/>
              </a:highlight>
              <a:latin typeface="Arial" panose="020B0604020202020204" pitchFamily="34" charset="0"/>
              <a:cs typeface="Arial" panose="020B0604020202020204" pitchFamily="34" charset="0"/>
            </a:endParaRPr>
          </a:p>
          <a:p>
            <a:pPr eaLnBrk="1" hangingPunct="1"/>
            <a:endParaRPr lang="en-US" altLang="en-US" dirty="0">
              <a:highlight>
                <a:srgbClr val="FFFF00"/>
              </a:highligh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3EC5D6B-D99D-1B68-C360-892C901E6479}"/>
              </a:ext>
            </a:extLst>
          </p:cNvPr>
          <p:cNvSpPr txBox="1"/>
          <p:nvPr/>
        </p:nvSpPr>
        <p:spPr>
          <a:xfrm>
            <a:off x="584200" y="5819776"/>
            <a:ext cx="3487737" cy="600164"/>
          </a:xfrm>
          <a:prstGeom prst="rect">
            <a:avLst/>
          </a:prstGeom>
          <a:noFill/>
        </p:spPr>
        <p:txBody>
          <a:bodyPr>
            <a:spAutoFit/>
          </a:bodyPr>
          <a:lstStyle/>
          <a:p>
            <a:pPr eaLnBrk="1" fontAlgn="auto" hangingPunct="1">
              <a:spcBef>
                <a:spcPts val="0"/>
              </a:spcBef>
              <a:spcAft>
                <a:spcPts val="600"/>
              </a:spcAft>
              <a:defRPr/>
            </a:pPr>
            <a:r>
              <a:rPr lang="en-US" sz="1400" dirty="0">
                <a:highlight>
                  <a:srgbClr val="FFFF00"/>
                </a:highlight>
                <a:latin typeface="Arial" panose="020B0604020202020204" pitchFamily="34" charset="0"/>
                <a:cs typeface="Arial" panose="020B0604020202020204" pitchFamily="34" charset="0"/>
              </a:rPr>
              <a:t>Nom de la </a:t>
            </a:r>
            <a:r>
              <a:rPr lang="en-US" sz="1400" dirty="0" err="1">
                <a:highlight>
                  <a:srgbClr val="FFFF00"/>
                </a:highlight>
                <a:latin typeface="Arial" panose="020B0604020202020204" pitchFamily="34" charset="0"/>
                <a:cs typeface="Arial" panose="020B0604020202020204" pitchFamily="34" charset="0"/>
              </a:rPr>
              <a:t>personne-ressource</a:t>
            </a:r>
            <a:endParaRPr lang="en-US" sz="1400" dirty="0">
              <a:highlight>
                <a:srgbClr val="FFFF00"/>
              </a:highlight>
              <a:latin typeface="Arial" panose="020B0604020202020204" pitchFamily="34" charset="0"/>
              <a:cs typeface="Arial" panose="020B0604020202020204" pitchFamily="34" charset="0"/>
            </a:endParaRPr>
          </a:p>
          <a:p>
            <a:pPr eaLnBrk="1" fontAlgn="auto" hangingPunct="1">
              <a:spcBef>
                <a:spcPts val="0"/>
              </a:spcBef>
              <a:spcAft>
                <a:spcPts val="600"/>
              </a:spcAft>
              <a:defRPr/>
            </a:pPr>
            <a:r>
              <a:rPr lang="en-US" sz="1400" dirty="0">
                <a:highlight>
                  <a:srgbClr val="FFFF00"/>
                </a:highlight>
                <a:latin typeface="Arial" panose="020B0604020202020204" pitchFamily="34" charset="0"/>
                <a:cs typeface="Arial" panose="020B0604020202020204" pitchFamily="34" charset="0"/>
              </a:rPr>
              <a:t>Date de la </a:t>
            </a:r>
            <a:r>
              <a:rPr lang="en-US" sz="1400" dirty="0" err="1">
                <a:highlight>
                  <a:srgbClr val="FFFF00"/>
                </a:highlight>
                <a:latin typeface="Arial" panose="020B0604020202020204" pitchFamily="34" charset="0"/>
                <a:cs typeface="Arial" panose="020B0604020202020204" pitchFamily="34" charset="0"/>
              </a:rPr>
              <a:t>présentation</a:t>
            </a:r>
            <a:endParaRPr lang="en-US" sz="1400"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9548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6106245" cy="707886"/>
          </a:xfrm>
          <a:prstGeom prst="rect">
            <a:avLst/>
          </a:prstGeom>
          <a:noFill/>
        </p:spPr>
        <p:txBody>
          <a:bodyPr wrap="square">
            <a:spAutoFit/>
          </a:bodyPr>
          <a:lstStyle/>
          <a:p>
            <a:pPr eaLnBrk="1" fontAlgn="auto" hangingPunct="1">
              <a:spcBef>
                <a:spcPts val="0"/>
              </a:spcBef>
              <a:spcAft>
                <a:spcPts val="0"/>
              </a:spcAft>
              <a:defRPr/>
            </a:pPr>
            <a:r>
              <a:rPr lang="en-US" sz="2000" dirty="0">
                <a:solidFill>
                  <a:srgbClr val="DA2127"/>
                </a:solidFill>
                <a:latin typeface="Arial" panose="020B0604020202020204" pitchFamily="34" charset="0"/>
                <a:cs typeface="Arial" panose="020B0604020202020204" pitchFamily="34" charset="0"/>
              </a:rPr>
              <a:t>Bienvenue!</a:t>
            </a:r>
          </a:p>
          <a:p>
            <a:pPr eaLnBrk="1" fontAlgn="auto" hangingPunct="1">
              <a:spcBef>
                <a:spcPts val="0"/>
              </a:spcBef>
              <a:spcAft>
                <a:spcPts val="0"/>
              </a:spcAft>
              <a:defRPr/>
            </a:pPr>
            <a:endParaRPr lang="en-US" sz="2000" dirty="0">
              <a:solidFill>
                <a:srgbClr val="DA2127"/>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81D7933D-563F-4F73-A15F-DCA3424AA3D5}"/>
              </a:ext>
            </a:extLst>
          </p:cNvPr>
          <p:cNvSpPr>
            <a:spLocks noGrp="1"/>
          </p:cNvSpPr>
          <p:nvPr>
            <p:ph type="sldNum" sz="quarter" idx="4"/>
          </p:nvPr>
        </p:nvSpPr>
        <p:spPr/>
        <p:txBody>
          <a:bodyPr/>
          <a:lstStyle/>
          <a:p>
            <a:fld id="{3884788F-3909-4E53-9C01-7D724614CA0D}" type="slidenum">
              <a:rPr lang="en-US" altLang="en-US" smtClean="0"/>
              <a:pPr/>
              <a:t>28</a:t>
            </a:fld>
            <a:endParaRPr lang="en-US" altLang="en-US" dirty="0"/>
          </a:p>
        </p:txBody>
      </p:sp>
      <p:graphicFrame>
        <p:nvGraphicFramePr>
          <p:cNvPr id="4" name="Table 4">
            <a:extLst>
              <a:ext uri="{FF2B5EF4-FFF2-40B4-BE49-F238E27FC236}">
                <a16:creationId xmlns:a16="http://schemas.microsoft.com/office/drawing/2014/main" id="{9DECDB41-738C-3B2C-98D6-1041CD0D6F02}"/>
              </a:ext>
            </a:extLst>
          </p:cNvPr>
          <p:cNvGraphicFramePr>
            <a:graphicFrameLocks noGrp="1"/>
          </p:cNvGraphicFramePr>
          <p:nvPr>
            <p:custDataLst>
              <p:tags r:id="rId1"/>
            </p:custDataLst>
            <p:extLst>
              <p:ext uri="{D42A27DB-BD31-4B8C-83A1-F6EECF244321}">
                <p14:modId xmlns:p14="http://schemas.microsoft.com/office/powerpoint/2010/main" val="2432412728"/>
              </p:ext>
            </p:extLst>
          </p:nvPr>
        </p:nvGraphicFramePr>
        <p:xfrm>
          <a:off x="720000" y="1440000"/>
          <a:ext cx="10672930" cy="2262597"/>
        </p:xfrm>
        <a:graphic>
          <a:graphicData uri="http://schemas.openxmlformats.org/drawingml/2006/table">
            <a:tbl>
              <a:tblPr firstRow="1" bandRow="1">
                <a:tableStyleId>{2D5ABB26-0587-4C30-8999-92F81FD0307C}</a:tableStyleId>
              </a:tblPr>
              <a:tblGrid>
                <a:gridCol w="5336465">
                  <a:extLst>
                    <a:ext uri="{9D8B030D-6E8A-4147-A177-3AD203B41FA5}">
                      <a16:colId xmlns:a16="http://schemas.microsoft.com/office/drawing/2014/main" val="221172115"/>
                    </a:ext>
                  </a:extLst>
                </a:gridCol>
                <a:gridCol w="5336465">
                  <a:extLst>
                    <a:ext uri="{9D8B030D-6E8A-4147-A177-3AD203B41FA5}">
                      <a16:colId xmlns:a16="http://schemas.microsoft.com/office/drawing/2014/main" val="2133847896"/>
                    </a:ext>
                  </a:extLst>
                </a:gridCol>
              </a:tblGrid>
              <a:tr h="480649">
                <a:tc>
                  <a:txBody>
                    <a:bodyPr/>
                    <a:lstStyle/>
                    <a:p>
                      <a:r>
                        <a:rPr lang="fr-CA" sz="1800" b="1" dirty="0">
                          <a:solidFill>
                            <a:schemeClr val="tx1"/>
                          </a:solidFill>
                          <a:latin typeface="Arial" panose="020B0604020202020204" pitchFamily="34" charset="0"/>
                          <a:cs typeface="Arial" panose="020B0604020202020204" pitchFamily="34" charset="0"/>
                        </a:rPr>
                        <a:t>Personne-ressource</a:t>
                      </a:r>
                    </a:p>
                  </a:txBody>
                  <a:tcPr/>
                </a:tc>
                <a:tc>
                  <a:txBody>
                    <a:bodyPr/>
                    <a:lstStyle/>
                    <a:p>
                      <a:r>
                        <a:rPr lang="fr-CA" sz="1800" b="1">
                          <a:solidFill>
                            <a:schemeClr val="tx1"/>
                          </a:solidFill>
                          <a:latin typeface="Arial" panose="020B0604020202020204" pitchFamily="34" charset="0"/>
                          <a:cs typeface="Arial" panose="020B0604020202020204" pitchFamily="34" charset="0"/>
                        </a:rPr>
                        <a:t>Responsable du programme</a:t>
                      </a:r>
                    </a:p>
                  </a:txBody>
                  <a:tcPr/>
                </a:tc>
                <a:extLst>
                  <a:ext uri="{0D108BD9-81ED-4DB2-BD59-A6C34878D82A}">
                    <a16:rowId xmlns:a16="http://schemas.microsoft.com/office/drawing/2014/main" val="1427100569"/>
                  </a:ext>
                </a:extLst>
              </a:tr>
              <a:tr h="1781948">
                <a:tc>
                  <a:txBody>
                    <a:bodyPr/>
                    <a:lstStyle/>
                    <a:p>
                      <a:pPr eaLnBrk="1" fontAlgn="auto" hangingPunct="1">
                        <a:lnSpc>
                          <a:spcPts val="2080"/>
                        </a:lnSpc>
                        <a:spcBef>
                          <a:spcPts val="0"/>
                        </a:spcBef>
                        <a:spcAft>
                          <a:spcPts val="900"/>
                        </a:spcAft>
                        <a:defRPr/>
                      </a:pPr>
                      <a:r>
                        <a:rPr lang="fr-CA" sz="1600" dirty="0">
                          <a:solidFill>
                            <a:schemeClr val="tx1"/>
                          </a:solidFill>
                          <a:highlight>
                            <a:srgbClr val="FFFF00"/>
                          </a:highlight>
                          <a:latin typeface="Arial" panose="020B0604020202020204" pitchFamily="34" charset="0"/>
                          <a:cs typeface="Arial" panose="020B0604020202020204" pitchFamily="34" charset="0"/>
                        </a:rPr>
                        <a:t>Nom</a:t>
                      </a:r>
                    </a:p>
                    <a:p>
                      <a:pPr eaLnBrk="1" fontAlgn="auto" hangingPunct="1">
                        <a:lnSpc>
                          <a:spcPts val="2080"/>
                        </a:lnSpc>
                        <a:spcBef>
                          <a:spcPts val="0"/>
                        </a:spcBef>
                        <a:spcAft>
                          <a:spcPts val="900"/>
                        </a:spcAft>
                        <a:defRPr/>
                      </a:pPr>
                      <a:r>
                        <a:rPr lang="fr-CA" sz="1600" dirty="0">
                          <a:solidFill>
                            <a:schemeClr val="tx1"/>
                          </a:solidFill>
                          <a:highlight>
                            <a:srgbClr val="FFFF00"/>
                          </a:highlight>
                          <a:latin typeface="Arial" panose="020B0604020202020204" pitchFamily="34" charset="0"/>
                          <a:cs typeface="Arial" panose="020B0604020202020204" pitchFamily="34" charset="0"/>
                        </a:rPr>
                        <a:t>Titre</a:t>
                      </a:r>
                    </a:p>
                    <a:p>
                      <a:pPr eaLnBrk="1" fontAlgn="auto" hangingPunct="1">
                        <a:lnSpc>
                          <a:spcPts val="2080"/>
                        </a:lnSpc>
                        <a:spcBef>
                          <a:spcPts val="0"/>
                        </a:spcBef>
                        <a:spcAft>
                          <a:spcPts val="900"/>
                        </a:spcAft>
                        <a:defRPr/>
                      </a:pPr>
                      <a:r>
                        <a:rPr lang="fr-CA" sz="1600" dirty="0">
                          <a:solidFill>
                            <a:schemeClr val="tx1"/>
                          </a:solidFill>
                          <a:highlight>
                            <a:srgbClr val="FFFF00"/>
                          </a:highlight>
                          <a:latin typeface="Arial" panose="020B0604020202020204" pitchFamily="34" charset="0"/>
                          <a:cs typeface="Arial" panose="020B0604020202020204" pitchFamily="34" charset="0"/>
                        </a:rPr>
                        <a:t>Organisme</a:t>
                      </a:r>
                    </a:p>
                    <a:p>
                      <a:pPr eaLnBrk="1" fontAlgn="auto" hangingPunct="1">
                        <a:lnSpc>
                          <a:spcPts val="2080"/>
                        </a:lnSpc>
                        <a:spcBef>
                          <a:spcPts val="0"/>
                        </a:spcBef>
                        <a:spcAft>
                          <a:spcPts val="900"/>
                        </a:spcAft>
                        <a:defRPr/>
                      </a:pPr>
                      <a:r>
                        <a:rPr lang="fr-CA" sz="1600" dirty="0">
                          <a:solidFill>
                            <a:schemeClr val="tx1"/>
                          </a:solidFill>
                          <a:highlight>
                            <a:srgbClr val="FFFF00"/>
                          </a:highlight>
                          <a:latin typeface="Arial" panose="020B0604020202020204" pitchFamily="34" charset="0"/>
                          <a:cs typeface="Arial" panose="020B0604020202020204" pitchFamily="34" charset="0"/>
                        </a:rPr>
                        <a:t>Courriel</a:t>
                      </a:r>
                    </a:p>
                  </a:txBody>
                  <a:tcPr/>
                </a:tc>
                <a:tc>
                  <a:txBody>
                    <a:bodyPr/>
                    <a:lstStyle/>
                    <a:p>
                      <a:pPr eaLnBrk="1" fontAlgn="auto" hangingPunct="1">
                        <a:lnSpc>
                          <a:spcPts val="2080"/>
                        </a:lnSpc>
                        <a:spcBef>
                          <a:spcPts val="0"/>
                        </a:spcBef>
                        <a:spcAft>
                          <a:spcPts val="900"/>
                        </a:spcAft>
                        <a:defRPr/>
                      </a:pPr>
                      <a:r>
                        <a:rPr lang="fr-CA" sz="1600" dirty="0">
                          <a:solidFill>
                            <a:schemeClr val="tx1"/>
                          </a:solidFill>
                          <a:highlight>
                            <a:srgbClr val="FFFF00"/>
                          </a:highlight>
                          <a:latin typeface="Arial" panose="020B0604020202020204" pitchFamily="34" charset="0"/>
                          <a:cs typeface="Arial" panose="020B0604020202020204" pitchFamily="34" charset="0"/>
                        </a:rPr>
                        <a:t>Nom</a:t>
                      </a:r>
                    </a:p>
                    <a:p>
                      <a:pPr eaLnBrk="1" fontAlgn="auto" hangingPunct="1">
                        <a:lnSpc>
                          <a:spcPts val="2080"/>
                        </a:lnSpc>
                        <a:spcBef>
                          <a:spcPts val="0"/>
                        </a:spcBef>
                        <a:spcAft>
                          <a:spcPts val="900"/>
                        </a:spcAft>
                        <a:defRPr/>
                      </a:pPr>
                      <a:r>
                        <a:rPr lang="fr-CA" sz="1600" dirty="0">
                          <a:solidFill>
                            <a:schemeClr val="tx1"/>
                          </a:solidFill>
                          <a:highlight>
                            <a:srgbClr val="FFFF00"/>
                          </a:highlight>
                          <a:latin typeface="Arial" panose="020B0604020202020204" pitchFamily="34" charset="0"/>
                          <a:cs typeface="Arial" panose="020B0604020202020204" pitchFamily="34" charset="0"/>
                        </a:rPr>
                        <a:t>Titre</a:t>
                      </a:r>
                    </a:p>
                    <a:p>
                      <a:pPr eaLnBrk="1" fontAlgn="auto" hangingPunct="1">
                        <a:lnSpc>
                          <a:spcPts val="2080"/>
                        </a:lnSpc>
                        <a:spcBef>
                          <a:spcPts val="0"/>
                        </a:spcBef>
                        <a:spcAft>
                          <a:spcPts val="900"/>
                        </a:spcAft>
                        <a:defRPr/>
                      </a:pPr>
                      <a:r>
                        <a:rPr lang="fr-CA" sz="1600" dirty="0">
                          <a:solidFill>
                            <a:schemeClr val="tx1"/>
                          </a:solidFill>
                          <a:highlight>
                            <a:srgbClr val="FFFF00"/>
                          </a:highlight>
                          <a:latin typeface="Arial" panose="020B0604020202020204" pitchFamily="34" charset="0"/>
                          <a:cs typeface="Arial" panose="020B0604020202020204" pitchFamily="34" charset="0"/>
                        </a:rPr>
                        <a:t>Organisme</a:t>
                      </a:r>
                    </a:p>
                    <a:p>
                      <a:pPr eaLnBrk="1" fontAlgn="auto" hangingPunct="1">
                        <a:lnSpc>
                          <a:spcPts val="2080"/>
                        </a:lnSpc>
                        <a:spcBef>
                          <a:spcPts val="0"/>
                        </a:spcBef>
                        <a:spcAft>
                          <a:spcPts val="900"/>
                        </a:spcAft>
                        <a:defRPr/>
                      </a:pPr>
                      <a:r>
                        <a:rPr lang="fr-CA" sz="1600" dirty="0">
                          <a:solidFill>
                            <a:schemeClr val="tx1"/>
                          </a:solidFill>
                          <a:highlight>
                            <a:srgbClr val="FFFF00"/>
                          </a:highlight>
                          <a:latin typeface="Arial" panose="020B0604020202020204" pitchFamily="34" charset="0"/>
                          <a:cs typeface="Arial" panose="020B0604020202020204" pitchFamily="34" charset="0"/>
                        </a:rPr>
                        <a:t>Courriel</a:t>
                      </a:r>
                    </a:p>
                  </a:txBody>
                  <a:tcPr/>
                </a:tc>
                <a:extLst>
                  <a:ext uri="{0D108BD9-81ED-4DB2-BD59-A6C34878D82A}">
                    <a16:rowId xmlns:a16="http://schemas.microsoft.com/office/drawing/2014/main" val="1223963070"/>
                  </a:ext>
                </a:extLst>
              </a:tr>
            </a:tbl>
          </a:graphicData>
        </a:graphic>
      </p:graphicFrame>
    </p:spTree>
    <p:extLst>
      <p:ext uri="{BB962C8B-B14F-4D97-AF65-F5344CB8AC3E}">
        <p14:creationId xmlns:p14="http://schemas.microsoft.com/office/powerpoint/2010/main" val="3825543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CDCC88-EB7E-4518-9604-4232BB09CBAA}"/>
              </a:ext>
            </a:extLst>
          </p:cNvPr>
          <p:cNvSpPr txBox="1"/>
          <p:nvPr/>
        </p:nvSpPr>
        <p:spPr>
          <a:xfrm>
            <a:off x="1320864" y="2019960"/>
            <a:ext cx="9528370" cy="1015663"/>
          </a:xfrm>
          <a:prstGeom prst="rect">
            <a:avLst/>
          </a:prstGeom>
          <a:noFill/>
        </p:spPr>
        <p:txBody>
          <a:bodyPr wrap="square" rtlCol="0">
            <a:spAutoFit/>
          </a:bodyPr>
          <a:lstStyle/>
          <a:p>
            <a:pPr algn="ctr" rtl="0" fontAlgn="base"/>
            <a:r>
              <a:rPr lang="en-US" sz="2000" u="none" strike="noStrike" dirty="0">
                <a:effectLst/>
                <a:latin typeface="Arial" panose="020B0604020202020204" pitchFamily="34" charset="0"/>
              </a:rPr>
              <a:t>Nous </a:t>
            </a:r>
            <a:r>
              <a:rPr lang="en-US" sz="2000" u="none" strike="noStrike" dirty="0" err="1">
                <a:effectLst/>
                <a:latin typeface="Arial" panose="020B0604020202020204" pitchFamily="34" charset="0"/>
              </a:rPr>
              <a:t>respectons</a:t>
            </a:r>
            <a:r>
              <a:rPr lang="en-US" sz="2000" u="none" strike="noStrike" dirty="0">
                <a:effectLst/>
                <a:latin typeface="Arial" panose="020B0604020202020204" pitchFamily="34" charset="0"/>
              </a:rPr>
              <a:t> et </a:t>
            </a:r>
            <a:r>
              <a:rPr lang="en-US" sz="2000" u="none" strike="noStrike" dirty="0" err="1">
                <a:effectLst/>
                <a:latin typeface="Arial" panose="020B0604020202020204" pitchFamily="34" charset="0"/>
              </a:rPr>
              <a:t>reconnaissons</a:t>
            </a:r>
            <a:r>
              <a:rPr lang="en-US" sz="2000" u="none" strike="noStrike" dirty="0">
                <a:effectLst/>
                <a:latin typeface="Arial" panose="020B0604020202020204" pitchFamily="34" charset="0"/>
              </a:rPr>
              <a:t> le </a:t>
            </a:r>
            <a:r>
              <a:rPr lang="en-US" sz="2000" u="none" strike="noStrike" dirty="0" err="1">
                <a:effectLst/>
                <a:latin typeface="Arial" panose="020B0604020202020204" pitchFamily="34" charset="0"/>
              </a:rPr>
              <a:t>statut</a:t>
            </a:r>
            <a:r>
              <a:rPr lang="en-US" sz="2000" u="none" strike="noStrike" dirty="0">
                <a:effectLst/>
                <a:latin typeface="Arial" panose="020B0604020202020204" pitchFamily="34" charset="0"/>
              </a:rPr>
              <a:t> des Premières Nations, </a:t>
            </a:r>
            <a:br>
              <a:rPr lang="en-US" sz="2000" u="none" strike="noStrike" dirty="0">
                <a:effectLst/>
                <a:latin typeface="Arial" panose="020B0604020202020204" pitchFamily="34" charset="0"/>
              </a:rPr>
            </a:br>
            <a:r>
              <a:rPr lang="en-US" sz="2000" u="none" strike="noStrike" dirty="0">
                <a:effectLst/>
                <a:latin typeface="Arial" panose="020B0604020202020204" pitchFamily="34" charset="0"/>
              </a:rPr>
              <a:t>des </a:t>
            </a:r>
            <a:r>
              <a:rPr lang="en-US" sz="2000" u="none" strike="noStrike" dirty="0" err="1">
                <a:effectLst/>
                <a:latin typeface="Arial" panose="020B0604020202020204" pitchFamily="34" charset="0"/>
              </a:rPr>
              <a:t>Inuits</a:t>
            </a:r>
            <a:r>
              <a:rPr lang="en-US" sz="2000" u="none" strike="noStrike" dirty="0">
                <a:effectLst/>
                <a:latin typeface="Arial" panose="020B0604020202020204" pitchFamily="34" charset="0"/>
              </a:rPr>
              <a:t> et des Métis </a:t>
            </a:r>
            <a:r>
              <a:rPr lang="en-US" sz="2000" u="none" strike="noStrike" dirty="0" err="1">
                <a:effectLst/>
                <a:latin typeface="Arial" panose="020B0604020202020204" pitchFamily="34" charset="0"/>
              </a:rPr>
              <a:t>comme</a:t>
            </a:r>
            <a:r>
              <a:rPr lang="en-US" sz="2000" u="none" strike="noStrike" dirty="0">
                <a:effectLst/>
                <a:latin typeface="Arial" panose="020B0604020202020204" pitchFamily="34" charset="0"/>
              </a:rPr>
              <a:t> </a:t>
            </a:r>
            <a:r>
              <a:rPr lang="en-US" sz="2000" u="none" strike="noStrike" dirty="0" err="1">
                <a:effectLst/>
                <a:latin typeface="Arial" panose="020B0604020202020204" pitchFamily="34" charset="0"/>
              </a:rPr>
              <a:t>gardiens</a:t>
            </a:r>
            <a:r>
              <a:rPr lang="en-US" sz="2000" u="none" strike="noStrike" dirty="0">
                <a:effectLst/>
                <a:latin typeface="Arial" panose="020B0604020202020204" pitchFamily="34" charset="0"/>
              </a:rPr>
              <a:t> du </a:t>
            </a:r>
            <a:r>
              <a:rPr lang="en-US" sz="2000" u="none" strike="noStrike" dirty="0" err="1">
                <a:effectLst/>
                <a:latin typeface="Arial" panose="020B0604020202020204" pitchFamily="34" charset="0"/>
              </a:rPr>
              <a:t>territoire</a:t>
            </a:r>
            <a:r>
              <a:rPr lang="en-US" sz="2000" u="none" strike="noStrike" dirty="0">
                <a:effectLst/>
                <a:latin typeface="Arial" panose="020B0604020202020204" pitchFamily="34" charset="0"/>
              </a:rPr>
              <a:t> sur </a:t>
            </a:r>
            <a:r>
              <a:rPr lang="en-US" sz="2000" u="none" strike="noStrike" dirty="0" err="1">
                <a:effectLst/>
                <a:latin typeface="Arial" panose="020B0604020202020204" pitchFamily="34" charset="0"/>
              </a:rPr>
              <a:t>lequel</a:t>
            </a:r>
            <a:r>
              <a:rPr lang="en-US" sz="2000" u="none" strike="noStrike" dirty="0">
                <a:effectLst/>
                <a:latin typeface="Arial" panose="020B0604020202020204" pitchFamily="34" charset="0"/>
              </a:rPr>
              <a:t> </a:t>
            </a:r>
            <a:br>
              <a:rPr lang="en-US" sz="2000" u="none" strike="noStrike" dirty="0">
                <a:effectLst/>
                <a:latin typeface="Arial" panose="020B0604020202020204" pitchFamily="34" charset="0"/>
              </a:rPr>
            </a:br>
            <a:r>
              <a:rPr lang="en-US" sz="2000" u="none" strike="noStrike" dirty="0">
                <a:effectLst/>
                <a:latin typeface="Arial" panose="020B0604020202020204" pitchFamily="34" charset="0"/>
              </a:rPr>
              <a:t>nous </a:t>
            </a:r>
            <a:r>
              <a:rPr lang="en-US" sz="2000" u="none" strike="noStrike" dirty="0" err="1">
                <a:effectLst/>
                <a:latin typeface="Arial" panose="020B0604020202020204" pitchFamily="34" charset="0"/>
              </a:rPr>
              <a:t>apprendrons</a:t>
            </a:r>
            <a:r>
              <a:rPr lang="en-US" sz="2000" u="none" strike="noStrike" dirty="0">
                <a:effectLst/>
                <a:latin typeface="Arial" panose="020B0604020202020204" pitchFamily="34" charset="0"/>
              </a:rPr>
              <a:t> </a:t>
            </a:r>
            <a:r>
              <a:rPr lang="en-US" sz="2000" u="none" strike="noStrike" dirty="0" err="1">
                <a:effectLst/>
                <a:latin typeface="Arial" panose="020B0604020202020204" pitchFamily="34" charset="0"/>
              </a:rPr>
              <a:t>aujourd’hui</a:t>
            </a:r>
            <a:r>
              <a:rPr lang="en-US" sz="2000" u="none" strike="noStrike" dirty="0">
                <a:effectLst/>
                <a:latin typeface="Arial" panose="020B0604020202020204" pitchFamily="34" charset="0"/>
              </a:rPr>
              <a:t>.</a:t>
            </a:r>
          </a:p>
        </p:txBody>
      </p:sp>
      <p:sp>
        <p:nvSpPr>
          <p:cNvPr id="3" name="Slide Number Placeholder 2">
            <a:extLst>
              <a:ext uri="{FF2B5EF4-FFF2-40B4-BE49-F238E27FC236}">
                <a16:creationId xmlns:a16="http://schemas.microsoft.com/office/drawing/2014/main" id="{261970FC-CEF8-4796-8610-A5057CFE4437}"/>
              </a:ext>
            </a:extLst>
          </p:cNvPr>
          <p:cNvSpPr>
            <a:spLocks noGrp="1"/>
          </p:cNvSpPr>
          <p:nvPr>
            <p:ph type="sldNum" sz="quarter" idx="4"/>
          </p:nvPr>
        </p:nvSpPr>
        <p:spPr/>
        <p:txBody>
          <a:bodyPr/>
          <a:lstStyle/>
          <a:p>
            <a:fld id="{3884788F-3909-4E53-9C01-7D724614CA0D}" type="slidenum">
              <a:rPr lang="en-US" altLang="en-US" smtClean="0"/>
              <a:pPr/>
              <a:t>29</a:t>
            </a:fld>
            <a:endParaRPr lang="en-US" altLang="en-US" dirty="0"/>
          </a:p>
        </p:txBody>
      </p:sp>
    </p:spTree>
    <p:extLst>
      <p:ext uri="{BB962C8B-B14F-4D97-AF65-F5344CB8AC3E}">
        <p14:creationId xmlns:p14="http://schemas.microsoft.com/office/powerpoint/2010/main" val="2923688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CDCC88-EB7E-4518-9604-4232BB09CBAA}"/>
              </a:ext>
            </a:extLst>
          </p:cNvPr>
          <p:cNvSpPr txBox="1"/>
          <p:nvPr/>
        </p:nvSpPr>
        <p:spPr>
          <a:xfrm>
            <a:off x="1283797" y="2019960"/>
            <a:ext cx="9627224" cy="1420261"/>
          </a:xfrm>
          <a:prstGeom prst="rect">
            <a:avLst/>
          </a:prstGeom>
          <a:noFill/>
        </p:spPr>
        <p:txBody>
          <a:bodyPr wrap="square" rtlCol="0">
            <a:spAutoFit/>
          </a:bodyPr>
          <a:lstStyle/>
          <a:p>
            <a:pPr algn="ctr" rtl="0" fontAlgn="base">
              <a:lnSpc>
                <a:spcPct val="150000"/>
              </a:lnSpc>
            </a:pPr>
            <a:r>
              <a:rPr lang="en-US" sz="2000" u="none" strike="noStrike" dirty="0">
                <a:effectLst/>
                <a:latin typeface="Arial" panose="020B0604020202020204" pitchFamily="34" charset="0"/>
              </a:rPr>
              <a:t>Nous </a:t>
            </a:r>
            <a:r>
              <a:rPr lang="en-US" sz="2000" u="none" strike="noStrike" dirty="0" err="1">
                <a:effectLst/>
                <a:latin typeface="Arial" panose="020B0604020202020204" pitchFamily="34" charset="0"/>
              </a:rPr>
              <a:t>respectons</a:t>
            </a:r>
            <a:r>
              <a:rPr lang="en-US" sz="2000" u="none" strike="noStrike" dirty="0">
                <a:effectLst/>
                <a:latin typeface="Arial" panose="020B0604020202020204" pitchFamily="34" charset="0"/>
              </a:rPr>
              <a:t> et </a:t>
            </a:r>
            <a:r>
              <a:rPr lang="en-US" sz="2000" u="none" strike="noStrike" dirty="0" err="1">
                <a:effectLst/>
                <a:latin typeface="Arial" panose="020B0604020202020204" pitchFamily="34" charset="0"/>
              </a:rPr>
              <a:t>reconnaissons</a:t>
            </a:r>
            <a:r>
              <a:rPr lang="en-US" sz="2000" u="none" strike="noStrike" dirty="0">
                <a:effectLst/>
                <a:latin typeface="Arial" panose="020B0604020202020204" pitchFamily="34" charset="0"/>
              </a:rPr>
              <a:t> le </a:t>
            </a:r>
            <a:r>
              <a:rPr lang="en-US" sz="2000" u="none" strike="noStrike" dirty="0" err="1">
                <a:effectLst/>
                <a:latin typeface="Arial" panose="020B0604020202020204" pitchFamily="34" charset="0"/>
              </a:rPr>
              <a:t>statut</a:t>
            </a:r>
            <a:r>
              <a:rPr lang="en-US" sz="2000" u="none" strike="noStrike" dirty="0">
                <a:effectLst/>
                <a:latin typeface="Arial" panose="020B0604020202020204" pitchFamily="34" charset="0"/>
              </a:rPr>
              <a:t> des Premières Nations, </a:t>
            </a:r>
            <a:br>
              <a:rPr lang="en-US" sz="2000" u="none" strike="noStrike" dirty="0">
                <a:effectLst/>
                <a:latin typeface="Arial" panose="020B0604020202020204" pitchFamily="34" charset="0"/>
              </a:rPr>
            </a:br>
            <a:r>
              <a:rPr lang="en-US" sz="2000" u="none" strike="noStrike" dirty="0">
                <a:effectLst/>
                <a:latin typeface="Arial" panose="020B0604020202020204" pitchFamily="34" charset="0"/>
              </a:rPr>
              <a:t>des </a:t>
            </a:r>
            <a:r>
              <a:rPr lang="en-US" sz="2000" u="none" strike="noStrike" dirty="0" err="1">
                <a:effectLst/>
                <a:latin typeface="Arial" panose="020B0604020202020204" pitchFamily="34" charset="0"/>
              </a:rPr>
              <a:t>Inuits</a:t>
            </a:r>
            <a:r>
              <a:rPr lang="en-US" sz="2000" u="none" strike="noStrike" dirty="0">
                <a:effectLst/>
                <a:latin typeface="Arial" panose="020B0604020202020204" pitchFamily="34" charset="0"/>
              </a:rPr>
              <a:t> et des Métis </a:t>
            </a:r>
            <a:r>
              <a:rPr lang="en-US" sz="2000" u="none" strike="noStrike" dirty="0" err="1">
                <a:effectLst/>
                <a:latin typeface="Arial" panose="020B0604020202020204" pitchFamily="34" charset="0"/>
              </a:rPr>
              <a:t>comme</a:t>
            </a:r>
            <a:r>
              <a:rPr lang="en-US" sz="2000" u="none" strike="noStrike" dirty="0">
                <a:effectLst/>
                <a:latin typeface="Arial" panose="020B0604020202020204" pitchFamily="34" charset="0"/>
              </a:rPr>
              <a:t> </a:t>
            </a:r>
            <a:r>
              <a:rPr lang="en-US" sz="2000" u="none" strike="noStrike" dirty="0" err="1">
                <a:effectLst/>
                <a:latin typeface="Arial" panose="020B0604020202020204" pitchFamily="34" charset="0"/>
              </a:rPr>
              <a:t>gardiens</a:t>
            </a:r>
            <a:r>
              <a:rPr lang="en-US" sz="2000" u="none" strike="noStrike" dirty="0">
                <a:effectLst/>
                <a:latin typeface="Arial" panose="020B0604020202020204" pitchFamily="34" charset="0"/>
              </a:rPr>
              <a:t> du </a:t>
            </a:r>
            <a:r>
              <a:rPr lang="en-US" sz="2000" u="none" strike="noStrike" dirty="0" err="1">
                <a:effectLst/>
                <a:latin typeface="Arial" panose="020B0604020202020204" pitchFamily="34" charset="0"/>
              </a:rPr>
              <a:t>territoire</a:t>
            </a:r>
            <a:r>
              <a:rPr lang="en-US" sz="2000" u="none" strike="noStrike" dirty="0">
                <a:effectLst/>
                <a:latin typeface="Arial" panose="020B0604020202020204" pitchFamily="34" charset="0"/>
              </a:rPr>
              <a:t> sur </a:t>
            </a:r>
            <a:r>
              <a:rPr lang="en-US" sz="2000" u="none" strike="noStrike" dirty="0" err="1">
                <a:effectLst/>
                <a:latin typeface="Arial" panose="020B0604020202020204" pitchFamily="34" charset="0"/>
              </a:rPr>
              <a:t>lequel</a:t>
            </a:r>
            <a:r>
              <a:rPr lang="en-US" sz="2000" u="none" strike="noStrike" dirty="0">
                <a:effectLst/>
                <a:latin typeface="Arial" panose="020B0604020202020204" pitchFamily="34" charset="0"/>
              </a:rPr>
              <a:t> </a:t>
            </a:r>
            <a:br>
              <a:rPr lang="en-US" sz="2000" u="none" strike="noStrike" dirty="0">
                <a:effectLst/>
                <a:latin typeface="Arial" panose="020B0604020202020204" pitchFamily="34" charset="0"/>
              </a:rPr>
            </a:br>
            <a:r>
              <a:rPr lang="en-US" sz="2000" u="none" strike="noStrike" dirty="0">
                <a:effectLst/>
                <a:latin typeface="Arial" panose="020B0604020202020204" pitchFamily="34" charset="0"/>
              </a:rPr>
              <a:t>nous </a:t>
            </a:r>
            <a:r>
              <a:rPr lang="en-US" sz="2000" u="none" strike="noStrike" dirty="0" err="1">
                <a:effectLst/>
                <a:latin typeface="Arial" panose="020B0604020202020204" pitchFamily="34" charset="0"/>
              </a:rPr>
              <a:t>apprendrons</a:t>
            </a:r>
            <a:r>
              <a:rPr lang="en-US" sz="2000" u="none" strike="noStrike" dirty="0">
                <a:effectLst/>
                <a:latin typeface="Arial" panose="020B0604020202020204" pitchFamily="34" charset="0"/>
              </a:rPr>
              <a:t> </a:t>
            </a:r>
            <a:r>
              <a:rPr lang="en-US" sz="2000" u="none" strike="noStrike" dirty="0" err="1">
                <a:effectLst/>
                <a:latin typeface="Arial" panose="020B0604020202020204" pitchFamily="34" charset="0"/>
              </a:rPr>
              <a:t>aujourd’hui</a:t>
            </a:r>
            <a:r>
              <a:rPr lang="en-US" sz="2000" u="none" strike="noStrike" dirty="0">
                <a:effectLst/>
                <a:latin typeface="Arial" panose="020B0604020202020204" pitchFamily="34" charset="0"/>
              </a:rPr>
              <a:t>.</a:t>
            </a:r>
          </a:p>
        </p:txBody>
      </p:sp>
      <p:sp>
        <p:nvSpPr>
          <p:cNvPr id="3" name="Slide Number Placeholder 2">
            <a:extLst>
              <a:ext uri="{FF2B5EF4-FFF2-40B4-BE49-F238E27FC236}">
                <a16:creationId xmlns:a16="http://schemas.microsoft.com/office/drawing/2014/main" id="{F27F583B-F226-498C-9633-9282C1F5BF84}"/>
              </a:ext>
            </a:extLst>
          </p:cNvPr>
          <p:cNvSpPr>
            <a:spLocks noGrp="1"/>
          </p:cNvSpPr>
          <p:nvPr>
            <p:ph type="sldNum" sz="quarter" idx="4"/>
          </p:nvPr>
        </p:nvSpPr>
        <p:spPr/>
        <p:txBody>
          <a:bodyPr/>
          <a:lstStyle/>
          <a:p>
            <a:fld id="{3884788F-3909-4E53-9C01-7D724614CA0D}" type="slidenum">
              <a:rPr lang="en-US" altLang="en-US" smtClean="0"/>
              <a:pPr/>
              <a:t>3</a:t>
            </a:fld>
            <a:endParaRPr lang="en-US" altLang="en-US" dirty="0"/>
          </a:p>
        </p:txBody>
      </p:sp>
    </p:spTree>
    <p:extLst>
      <p:ext uri="{BB962C8B-B14F-4D97-AF65-F5344CB8AC3E}">
        <p14:creationId xmlns:p14="http://schemas.microsoft.com/office/powerpoint/2010/main" val="2599663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nvSpPr>
        <p:spPr>
          <a:xfrm>
            <a:off x="719999" y="720000"/>
            <a:ext cx="11117773" cy="707886"/>
          </a:xfrm>
          <a:prstGeom prst="rect">
            <a:avLst/>
          </a:prstGeom>
          <a:noFill/>
        </p:spPr>
        <p:txBody>
          <a:bodyPr wrap="square">
            <a:spAutoFit/>
          </a:bodyPr>
          <a:lstStyle/>
          <a:p>
            <a:pPr eaLnBrk="1" fontAlgn="auto" hangingPunct="1">
              <a:spcBef>
                <a:spcPts val="0"/>
              </a:spcBef>
              <a:spcAft>
                <a:spcPts val="0"/>
              </a:spcAft>
              <a:defRPr/>
            </a:pPr>
            <a:r>
              <a:rPr lang="en-US" sz="2000" dirty="0">
                <a:solidFill>
                  <a:srgbClr val="C00000"/>
                </a:solidFill>
                <a:latin typeface="Arial" panose="020B0604020202020204" pitchFamily="34" charset="0"/>
                <a:cs typeface="Arial" panose="020B0604020202020204" pitchFamily="34" charset="0"/>
              </a:rPr>
              <a:t>Formation pour des </a:t>
            </a:r>
            <a:r>
              <a:rPr lang="en-US" sz="2000" dirty="0" err="1">
                <a:solidFill>
                  <a:srgbClr val="C00000"/>
                </a:solidFill>
                <a:latin typeface="Arial" panose="020B0604020202020204" pitchFamily="34" charset="0"/>
                <a:cs typeface="Arial" panose="020B0604020202020204" pitchFamily="34" charset="0"/>
              </a:rPr>
              <a:t>mentorés</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efficaces</a:t>
            </a:r>
            <a:r>
              <a:rPr lang="en-US" sz="2000" dirty="0">
                <a:solidFill>
                  <a:srgbClr val="C00000"/>
                </a:solidFill>
                <a:latin typeface="Arial" panose="020B0604020202020204" pitchFamily="34" charset="0"/>
                <a:cs typeface="Arial" panose="020B0604020202020204" pitchFamily="34" charset="0"/>
              </a:rPr>
              <a:t> : Mise </a:t>
            </a:r>
            <a:r>
              <a:rPr lang="en-US" sz="2000" dirty="0" err="1">
                <a:solidFill>
                  <a:srgbClr val="C00000"/>
                </a:solidFill>
                <a:latin typeface="Arial" panose="020B0604020202020204" pitchFamily="34" charset="0"/>
                <a:cs typeface="Arial" panose="020B0604020202020204" pitchFamily="34" charset="0"/>
              </a:rPr>
              <a:t>en</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contexte</a:t>
            </a:r>
            <a:endParaRPr lang="en-US" sz="2000" dirty="0">
              <a:solidFill>
                <a:srgbClr val="C00000"/>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sz="2000" dirty="0">
              <a:solidFill>
                <a:srgbClr val="C00000"/>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F1A2F4F5-595B-45B6-BD8F-BEBB36AB4F1B}"/>
              </a:ext>
            </a:extLst>
          </p:cNvPr>
          <p:cNvSpPr>
            <a:spLocks noGrp="1"/>
          </p:cNvSpPr>
          <p:nvPr>
            <p:ph type="sldNum" sz="quarter" idx="4"/>
          </p:nvPr>
        </p:nvSpPr>
        <p:spPr/>
        <p:txBody>
          <a:bodyPr/>
          <a:lstStyle/>
          <a:p>
            <a:fld id="{3884788F-3909-4E53-9C01-7D724614CA0D}" type="slidenum">
              <a:rPr lang="en-US" altLang="en-US" smtClean="0"/>
              <a:pPr/>
              <a:t>30</a:t>
            </a:fld>
            <a:endParaRPr lang="en-US" altLang="en-US" dirty="0"/>
          </a:p>
        </p:txBody>
      </p:sp>
      <p:sp>
        <p:nvSpPr>
          <p:cNvPr id="4" name="TextBox 3">
            <a:extLst>
              <a:ext uri="{FF2B5EF4-FFF2-40B4-BE49-F238E27FC236}">
                <a16:creationId xmlns:a16="http://schemas.microsoft.com/office/drawing/2014/main" id="{15FCCD37-9C96-5359-408E-D678A603BF9C}"/>
              </a:ext>
            </a:extLst>
          </p:cNvPr>
          <p:cNvSpPr txBox="1"/>
          <p:nvPr>
            <p:custDataLst>
              <p:tags r:id="rId1"/>
            </p:custDataLst>
          </p:nvPr>
        </p:nvSpPr>
        <p:spPr>
          <a:xfrm>
            <a:off x="720000" y="1440000"/>
            <a:ext cx="11312821" cy="3065391"/>
          </a:xfrm>
          <a:prstGeom prst="rect">
            <a:avLst/>
          </a:prstGeom>
          <a:noFill/>
        </p:spPr>
        <p:txBody>
          <a:bodyPr wrap="square">
            <a:spAutoFit/>
          </a:bodyPr>
          <a:lstStyle/>
          <a:p>
            <a:pPr eaLnBrk="1" fontAlgn="auto" hangingPunct="1">
              <a:lnSpc>
                <a:spcPts val="2080"/>
              </a:lnSpc>
              <a:spcBef>
                <a:spcPts val="0"/>
              </a:spcBef>
              <a:spcAft>
                <a:spcPts val="0"/>
              </a:spcAft>
              <a:defRPr/>
            </a:pPr>
            <a:r>
              <a:rPr lang="fr-CA" sz="1600" dirty="0">
                <a:latin typeface="Arial" panose="020B0604020202020204" pitchFamily="34" charset="0"/>
                <a:cs typeface="Arial" panose="020B0604020202020204" pitchFamily="34" charset="0"/>
              </a:rPr>
              <a:t>Ordre du jour de l’atelier</a:t>
            </a:r>
          </a:p>
          <a:p>
            <a:pPr marL="285750" marR="0" lvl="0" indent="-285750">
              <a:lnSpc>
                <a:spcPct val="107000"/>
              </a:lnSpc>
              <a:spcBef>
                <a:spcPts val="200"/>
              </a:spcBef>
              <a:spcAft>
                <a:spcPts val="0"/>
              </a:spcAft>
              <a:buFont typeface="Arial" panose="020B0604020202020204" pitchFamily="34" charset="0"/>
              <a:buChar char="•"/>
            </a:pPr>
            <a:r>
              <a:rPr lang="fr-CA" sz="1600" dirty="0">
                <a:latin typeface="Arial" panose="020B0604020202020204" pitchFamily="34" charset="0"/>
                <a:ea typeface="Calibri" panose="020F0502020204030204" pitchFamily="34" charset="0"/>
                <a:cs typeface="Times New Roman" panose="02020603050405020304" pitchFamily="18" charset="0"/>
              </a:rPr>
              <a:t>Discuter du rôle du mentoré et de la manière d’être efficace;</a:t>
            </a:r>
          </a:p>
          <a:p>
            <a:pPr marL="285750" indent="-285750">
              <a:lnSpc>
                <a:spcPct val="107000"/>
              </a:lnSpc>
              <a:spcBef>
                <a:spcPts val="200"/>
              </a:spcBef>
              <a:spcAft>
                <a:spcPts val="0"/>
              </a:spcAft>
              <a:buFont typeface="Arial" panose="020B0604020202020204" pitchFamily="34" charset="0"/>
              <a:buChar char="•"/>
            </a:pPr>
            <a:r>
              <a:rPr lang="fr-CA" sz="1600" dirty="0">
                <a:latin typeface="Arial" panose="020B0604020202020204" pitchFamily="34" charset="0"/>
                <a:ea typeface="Calibri" panose="020F0502020204030204" pitchFamily="34" charset="0"/>
                <a:cs typeface="Times New Roman" panose="02020603050405020304" pitchFamily="18" charset="0"/>
              </a:rPr>
              <a:t>Retour </a:t>
            </a:r>
            <a:r>
              <a:rPr lang="fr-CA" sz="1600" dirty="0">
                <a:solidFill>
                  <a:schemeClr val="tx1"/>
                </a:solidFill>
                <a:latin typeface="Arial" panose="020B0604020202020204" pitchFamily="34" charset="0"/>
                <a:ea typeface="+mn-ea"/>
                <a:cs typeface="Arial" panose="020B0604020202020204" pitchFamily="34" charset="0"/>
              </a:rPr>
              <a:t>sur le devoir (Test de mentorat et attentes à l’égard du programme);</a:t>
            </a:r>
          </a:p>
          <a:p>
            <a:pPr marL="285750" marR="0" lvl="0" indent="-285750">
              <a:lnSpc>
                <a:spcPct val="107000"/>
              </a:lnSpc>
              <a:spcBef>
                <a:spcPts val="200"/>
              </a:spcBef>
              <a:spcAft>
                <a:spcPts val="0"/>
              </a:spcAft>
              <a:buFont typeface="Arial" panose="020B0604020202020204" pitchFamily="34" charset="0"/>
              <a:buChar char="•"/>
            </a:pPr>
            <a:r>
              <a:rPr lang="fr-CA" sz="1600" dirty="0">
                <a:latin typeface="Arial" panose="020B0604020202020204" pitchFamily="34" charset="0"/>
                <a:ea typeface="Calibri" panose="020F0502020204030204" pitchFamily="34" charset="0"/>
                <a:cs typeface="Times New Roman" panose="02020603050405020304" pitchFamily="18" charset="0"/>
              </a:rPr>
              <a:t>Faire l’activité (exercice de réseautage</a:t>
            </a:r>
            <a:r>
              <a:rPr lang="fr-CA" sz="1600" dirty="0">
                <a:latin typeface="Arial" panose="020B0604020202020204" pitchFamily="34" charset="0"/>
                <a:ea typeface="Calibri" panose="020F0502020204030204" pitchFamily="34" charset="0"/>
                <a:cs typeface="Arial" panose="020B0604020202020204" pitchFamily="34" charset="0"/>
              </a:rPr>
              <a:t>).</a:t>
            </a:r>
          </a:p>
          <a:p>
            <a:pPr>
              <a:spcBef>
                <a:spcPts val="1200"/>
              </a:spcBef>
            </a:pPr>
            <a:r>
              <a:rPr lang="fr-CA" sz="1600" dirty="0">
                <a:latin typeface="Arial" panose="020B0604020202020204" pitchFamily="34" charset="0"/>
                <a:cs typeface="Arial" panose="020B0604020202020204" pitchFamily="34" charset="0"/>
              </a:rPr>
              <a:t>Justification</a:t>
            </a:r>
          </a:p>
          <a:p>
            <a:pPr marL="284400" indent="-28440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Pour être des mentorés efficaces, les participants doivent comprendre qu’ils sont maîtres de leur expérience de mentorat.</a:t>
            </a:r>
          </a:p>
          <a:p>
            <a:pPr>
              <a:spcBef>
                <a:spcPts val="1200"/>
              </a:spcBef>
            </a:pPr>
            <a:r>
              <a:rPr lang="fr-CA" sz="1600" dirty="0">
                <a:latin typeface="Arial" panose="020B0604020202020204" pitchFamily="34" charset="0"/>
                <a:cs typeface="Arial" panose="020B0604020202020204" pitchFamily="34" charset="0"/>
              </a:rPr>
              <a:t>Objectif</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Fournir aux mentorés les liens, les connaissances et les outils qu’ils utiliseront tout au long de leur expérience dans le programme de mentorat.</a:t>
            </a:r>
          </a:p>
        </p:txBody>
      </p:sp>
    </p:spTree>
    <p:extLst>
      <p:ext uri="{BB962C8B-B14F-4D97-AF65-F5344CB8AC3E}">
        <p14:creationId xmlns:p14="http://schemas.microsoft.com/office/powerpoint/2010/main" val="2905477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7EC3ED-C4BE-0EC7-07EE-88F095C308E9}"/>
              </a:ext>
            </a:extLst>
          </p:cNvPr>
          <p:cNvSpPr txBox="1">
            <a:spLocks noChangeArrowheads="1"/>
          </p:cNvSpPr>
          <p:nvPr/>
        </p:nvSpPr>
        <p:spPr bwMode="auto">
          <a:xfrm>
            <a:off x="609600" y="2435761"/>
            <a:ext cx="57277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dirty="0" err="1">
                <a:solidFill>
                  <a:schemeClr val="bg1"/>
                </a:solidFill>
                <a:latin typeface="Arial" panose="020B0604020202020204" pitchFamily="34" charset="0"/>
                <a:cs typeface="Arial" panose="020B0604020202020204" pitchFamily="34" charset="0"/>
              </a:rPr>
              <a:t>Discuter</a:t>
            </a:r>
            <a:endParaRPr lang="en-US" altLang="en-US" sz="4000" dirty="0">
              <a:solidFill>
                <a:schemeClr val="bg1"/>
              </a:solidFill>
              <a:latin typeface="Arial" panose="020B0604020202020204" pitchFamily="34" charset="0"/>
              <a:cs typeface="Arial" panose="020B0604020202020204" pitchFamily="34" charset="0"/>
            </a:endParaRPr>
          </a:p>
          <a:p>
            <a:pPr eaLnBrk="1" hangingPunct="1"/>
            <a:endParaRPr lang="en-US" altLang="en-US"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6957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nvSpPr>
        <p:spPr>
          <a:xfrm>
            <a:off x="720000" y="720000"/>
            <a:ext cx="11367725" cy="707886"/>
          </a:xfrm>
          <a:prstGeom prst="rect">
            <a:avLst/>
          </a:prstGeom>
          <a:noFill/>
        </p:spPr>
        <p:txBody>
          <a:bodyPr wrap="square">
            <a:spAutoFit/>
          </a:bodyPr>
          <a:lstStyle/>
          <a:p>
            <a:pPr eaLnBrk="1" fontAlgn="auto" hangingPunct="1">
              <a:spcBef>
                <a:spcPts val="0"/>
              </a:spcBef>
              <a:spcAft>
                <a:spcPts val="0"/>
              </a:spcAft>
              <a:defRPr/>
            </a:pPr>
            <a:r>
              <a:rPr lang="en-US" sz="2000" dirty="0" err="1">
                <a:solidFill>
                  <a:srgbClr val="C00000"/>
                </a:solidFill>
                <a:latin typeface="Arial" panose="020B0604020202020204" pitchFamily="34" charset="0"/>
                <a:cs typeface="Arial" panose="020B0604020202020204" pitchFamily="34" charset="0"/>
              </a:rPr>
              <a:t>Discuter</a:t>
            </a:r>
            <a:r>
              <a:rPr lang="en-US" sz="2000" dirty="0">
                <a:solidFill>
                  <a:srgbClr val="C00000"/>
                </a:solidFill>
                <a:latin typeface="Arial" panose="020B0604020202020204" pitchFamily="34" charset="0"/>
                <a:cs typeface="Arial" panose="020B0604020202020204" pitchFamily="34" charset="0"/>
              </a:rPr>
              <a:t> du </a:t>
            </a:r>
            <a:r>
              <a:rPr lang="en-US" sz="2000" dirty="0" err="1">
                <a:solidFill>
                  <a:srgbClr val="C00000"/>
                </a:solidFill>
                <a:latin typeface="Arial" panose="020B0604020202020204" pitchFamily="34" charset="0"/>
                <a:cs typeface="Arial" panose="020B0604020202020204" pitchFamily="34" charset="0"/>
              </a:rPr>
              <a:t>rôle</a:t>
            </a:r>
            <a:r>
              <a:rPr lang="en-US" sz="2000" dirty="0">
                <a:solidFill>
                  <a:srgbClr val="C00000"/>
                </a:solidFill>
                <a:latin typeface="Arial" panose="020B0604020202020204" pitchFamily="34" charset="0"/>
                <a:cs typeface="Arial" panose="020B0604020202020204" pitchFamily="34" charset="0"/>
              </a:rPr>
              <a:t> du </a:t>
            </a:r>
            <a:r>
              <a:rPr lang="en-US" sz="2000" dirty="0" err="1">
                <a:solidFill>
                  <a:srgbClr val="C00000"/>
                </a:solidFill>
                <a:latin typeface="Arial" panose="020B0604020202020204" pitchFamily="34" charset="0"/>
                <a:cs typeface="Arial" panose="020B0604020202020204" pitchFamily="34" charset="0"/>
              </a:rPr>
              <a:t>mentoré</a:t>
            </a:r>
            <a:r>
              <a:rPr lang="en-US" sz="2000" dirty="0">
                <a:solidFill>
                  <a:srgbClr val="C00000"/>
                </a:solidFill>
                <a:latin typeface="Arial" panose="020B0604020202020204" pitchFamily="34" charset="0"/>
                <a:cs typeface="Arial" panose="020B0604020202020204" pitchFamily="34" charset="0"/>
              </a:rPr>
              <a:t> et de la manière d’être </a:t>
            </a:r>
            <a:r>
              <a:rPr lang="en-US" sz="2000" dirty="0" err="1">
                <a:solidFill>
                  <a:srgbClr val="C00000"/>
                </a:solidFill>
                <a:latin typeface="Arial" panose="020B0604020202020204" pitchFamily="34" charset="0"/>
                <a:cs typeface="Arial" panose="020B0604020202020204" pitchFamily="34" charset="0"/>
              </a:rPr>
              <a:t>efficace</a:t>
            </a:r>
            <a:endParaRPr lang="en-US" sz="2000" dirty="0">
              <a:solidFill>
                <a:srgbClr val="C00000"/>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sz="2000" dirty="0">
              <a:solidFill>
                <a:srgbClr val="C00000"/>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863D8E4C-D53A-4112-A220-527CA3C8FFDA}"/>
              </a:ext>
            </a:extLst>
          </p:cNvPr>
          <p:cNvSpPr>
            <a:spLocks noGrp="1"/>
          </p:cNvSpPr>
          <p:nvPr>
            <p:ph type="sldNum" sz="quarter" idx="4"/>
          </p:nvPr>
        </p:nvSpPr>
        <p:spPr/>
        <p:txBody>
          <a:bodyPr/>
          <a:lstStyle/>
          <a:p>
            <a:fld id="{3884788F-3909-4E53-9C01-7D724614CA0D}" type="slidenum">
              <a:rPr lang="en-US" altLang="en-US" smtClean="0"/>
              <a:pPr/>
              <a:t>32</a:t>
            </a:fld>
            <a:endParaRPr lang="en-US" altLang="en-US" dirty="0"/>
          </a:p>
        </p:txBody>
      </p:sp>
      <p:sp>
        <p:nvSpPr>
          <p:cNvPr id="4" name="TextBox 3">
            <a:extLst>
              <a:ext uri="{FF2B5EF4-FFF2-40B4-BE49-F238E27FC236}">
                <a16:creationId xmlns:a16="http://schemas.microsoft.com/office/drawing/2014/main" id="{20D04D46-558E-6C68-7B81-21599C035F64}"/>
              </a:ext>
            </a:extLst>
          </p:cNvPr>
          <p:cNvSpPr txBox="1"/>
          <p:nvPr>
            <p:custDataLst>
              <p:tags r:id="rId1"/>
            </p:custDataLst>
          </p:nvPr>
        </p:nvSpPr>
        <p:spPr>
          <a:xfrm>
            <a:off x="720000" y="1440000"/>
            <a:ext cx="11078909" cy="2200602"/>
          </a:xfrm>
          <a:prstGeom prst="rect">
            <a:avLst/>
          </a:prstGeom>
          <a:noFill/>
        </p:spPr>
        <p:txBody>
          <a:bodyPr wrap="square" rtlCol="0">
            <a:spAutoFit/>
          </a:bodyPr>
          <a:lstStyle/>
          <a:p>
            <a:r>
              <a:rPr lang="fr-CA" sz="1600" b="1" dirty="0">
                <a:latin typeface="Arial" panose="020B0604020202020204" pitchFamily="34" charset="0"/>
                <a:cs typeface="Arial" panose="020B0604020202020204" pitchFamily="34" charset="0"/>
              </a:rPr>
              <a:t>Justification</a:t>
            </a:r>
          </a:p>
          <a:p>
            <a:pPr marL="284400" indent="-28440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Les mentorés doivent comprendre la chronologie d’un programme de mentorat ainsi que leurs rôles </a:t>
            </a:r>
            <a:br>
              <a:rPr lang="fr-CA" sz="1600" dirty="0">
                <a:latin typeface="Arial" panose="020B0604020202020204" pitchFamily="34" charset="0"/>
                <a:cs typeface="Arial" panose="020B0604020202020204" pitchFamily="34" charset="0"/>
              </a:rPr>
            </a:br>
            <a:r>
              <a:rPr lang="fr-CA" sz="1600" dirty="0">
                <a:latin typeface="Arial" panose="020B0604020202020204" pitchFamily="34" charset="0"/>
                <a:cs typeface="Arial" panose="020B0604020202020204" pitchFamily="34" charset="0"/>
              </a:rPr>
              <a:t>et responsabilités tout au long de celui-ci.</a:t>
            </a:r>
          </a:p>
          <a:p>
            <a:pPr>
              <a:spcBef>
                <a:spcPts val="1200"/>
              </a:spcBef>
            </a:pPr>
            <a:r>
              <a:rPr lang="fr-CA" sz="1600" b="1" dirty="0">
                <a:latin typeface="Arial" panose="020B0604020202020204" pitchFamily="34" charset="0"/>
                <a:cs typeface="Arial" panose="020B0604020202020204" pitchFamily="34" charset="0"/>
              </a:rPr>
              <a:t>Objectif</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Fournir aux mentorés les connaissances, les habiletés et les stratégies nécessaires pour être un mentoré efficace.</a:t>
            </a:r>
          </a:p>
          <a:p>
            <a:pPr>
              <a:spcBef>
                <a:spcPts val="1200"/>
              </a:spcBef>
            </a:pPr>
            <a:r>
              <a:rPr lang="fr-CA" sz="1600" b="1" dirty="0">
                <a:latin typeface="Arial" panose="020B0604020202020204" pitchFamily="34" charset="0"/>
                <a:cs typeface="Arial" panose="020B0604020202020204" pitchFamily="34" charset="0"/>
              </a:rPr>
              <a:t>Processus</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Discussions en grand groupe</a:t>
            </a:r>
          </a:p>
        </p:txBody>
      </p:sp>
    </p:spTree>
    <p:extLst>
      <p:ext uri="{BB962C8B-B14F-4D97-AF65-F5344CB8AC3E}">
        <p14:creationId xmlns:p14="http://schemas.microsoft.com/office/powerpoint/2010/main" val="768728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FFBAFB-7D9A-4239-832D-EAD21565FBA9}"/>
              </a:ext>
            </a:extLst>
          </p:cNvPr>
          <p:cNvSpPr txBox="1"/>
          <p:nvPr/>
        </p:nvSpPr>
        <p:spPr>
          <a:xfrm>
            <a:off x="720000" y="720000"/>
            <a:ext cx="10521795" cy="400110"/>
          </a:xfrm>
          <a:prstGeom prst="rect">
            <a:avLst/>
          </a:prstGeom>
          <a:noFill/>
        </p:spPr>
        <p:txBody>
          <a:bodyPr wrap="square">
            <a:spAutoFit/>
          </a:bodyPr>
          <a:lstStyle/>
          <a:p>
            <a:pPr eaLnBrk="1" fontAlgn="auto" hangingPunct="1">
              <a:spcBef>
                <a:spcPts val="0"/>
              </a:spcBef>
              <a:spcAft>
                <a:spcPts val="0"/>
              </a:spcAft>
              <a:defRPr/>
            </a:pPr>
            <a:r>
              <a:rPr lang="fr-FR" sz="2000" dirty="0">
                <a:solidFill>
                  <a:srgbClr val="DA2127"/>
                </a:solidFill>
                <a:latin typeface="Arial" panose="020B0604020202020204" pitchFamily="34" charset="0"/>
                <a:cs typeface="Arial" panose="020B0604020202020204" pitchFamily="34" charset="0"/>
              </a:rPr>
              <a:t>Rôles et responsabilités du mentoré</a:t>
            </a:r>
          </a:p>
        </p:txBody>
      </p:sp>
      <p:sp>
        <p:nvSpPr>
          <p:cNvPr id="2" name="Slide Number Placeholder 1">
            <a:extLst>
              <a:ext uri="{FF2B5EF4-FFF2-40B4-BE49-F238E27FC236}">
                <a16:creationId xmlns:a16="http://schemas.microsoft.com/office/drawing/2014/main" id="{1F78DE5A-32D8-487D-83DB-8AF73EA5670F}"/>
              </a:ext>
            </a:extLst>
          </p:cNvPr>
          <p:cNvSpPr>
            <a:spLocks noGrp="1"/>
          </p:cNvSpPr>
          <p:nvPr>
            <p:ph type="sldNum" sz="quarter" idx="4"/>
          </p:nvPr>
        </p:nvSpPr>
        <p:spPr/>
        <p:txBody>
          <a:bodyPr/>
          <a:lstStyle/>
          <a:p>
            <a:fld id="{3884788F-3909-4E53-9C01-7D724614CA0D}" type="slidenum">
              <a:rPr lang="en-US" altLang="en-US" smtClean="0"/>
              <a:pPr/>
              <a:t>33</a:t>
            </a:fld>
            <a:endParaRPr lang="en-US" altLang="en-US" dirty="0"/>
          </a:p>
        </p:txBody>
      </p:sp>
      <p:sp>
        <p:nvSpPr>
          <p:cNvPr id="6" name="TextBox 5">
            <a:extLst>
              <a:ext uri="{FF2B5EF4-FFF2-40B4-BE49-F238E27FC236}">
                <a16:creationId xmlns:a16="http://schemas.microsoft.com/office/drawing/2014/main" id="{52553721-BD3C-B34D-D142-15D417F5D4DF}"/>
              </a:ext>
            </a:extLst>
          </p:cNvPr>
          <p:cNvSpPr txBox="1"/>
          <p:nvPr/>
        </p:nvSpPr>
        <p:spPr>
          <a:xfrm>
            <a:off x="720000" y="1785321"/>
            <a:ext cx="4878232" cy="1569660"/>
          </a:xfrm>
          <a:prstGeom prst="rect">
            <a:avLst/>
          </a:prstGeom>
          <a:noFill/>
        </p:spPr>
        <p:txBody>
          <a:bodyPr wrap="square">
            <a:spAutoFit/>
          </a:bodyPr>
          <a:lstStyle/>
          <a:p>
            <a:pPr>
              <a:buNone/>
            </a:pPr>
            <a:r>
              <a:rPr lang="en-US" sz="1600" b="1" dirty="0">
                <a:solidFill>
                  <a:srgbClr val="DA2127"/>
                </a:solidFill>
                <a:effectLst/>
                <a:latin typeface="Arial" panose="020B0604020202020204" pitchFamily="34" charset="0"/>
                <a:cs typeface="Arial" panose="020B0604020202020204" pitchFamily="34" charset="0"/>
              </a:rPr>
              <a:t>STADE 1: ÉVALUER L'ÉTAT DE PRÉPARATION</a:t>
            </a:r>
          </a:p>
          <a:p>
            <a:pPr>
              <a:buNone/>
            </a:pPr>
            <a:endParaRPr lang="en-US" sz="1600" b="1" dirty="0">
              <a:solidFill>
                <a:srgbClr val="DA2127"/>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err="1">
                <a:effectLst/>
                <a:latin typeface="Arial" panose="020B0604020202020204" pitchFamily="34" charset="0"/>
                <a:cs typeface="Arial" panose="020B0604020202020204" pitchFamily="34" charset="0"/>
              </a:rPr>
              <a:t>Comprendre</a:t>
            </a:r>
            <a:r>
              <a:rPr lang="en-US" sz="1600" dirty="0">
                <a:effectLst/>
                <a:latin typeface="Arial" panose="020B0604020202020204" pitchFamily="34" charset="0"/>
                <a:cs typeface="Arial" panose="020B0604020202020204" pitchFamily="34" charset="0"/>
              </a:rPr>
              <a:t> le processus de </a:t>
            </a:r>
            <a:r>
              <a:rPr lang="en-US" sz="1600" dirty="0" err="1">
                <a:effectLst/>
                <a:latin typeface="Arial" panose="020B0604020202020204" pitchFamily="34" charset="0"/>
                <a:cs typeface="Arial" panose="020B0604020202020204" pitchFamily="34" charset="0"/>
              </a:rPr>
              <a:t>mentorat</a:t>
            </a:r>
            <a:endParaRPr lang="en-US" sz="160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err="1">
                <a:effectLst/>
                <a:latin typeface="Arial" panose="020B0604020202020204" pitchFamily="34" charset="0"/>
                <a:cs typeface="Arial" panose="020B0604020202020204" pitchFamily="34" charset="0"/>
              </a:rPr>
              <a:t>Évaluer</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l'aptitude</a:t>
            </a:r>
            <a:r>
              <a:rPr lang="en-US" sz="1600" dirty="0">
                <a:effectLst/>
                <a:latin typeface="Arial" panose="020B0604020202020204" pitchFamily="34" charset="0"/>
                <a:cs typeface="Arial" panose="020B0604020202020204" pitchFamily="34" charset="0"/>
              </a:rPr>
              <a:t> au </a:t>
            </a:r>
            <a:r>
              <a:rPr lang="en-US" sz="1600" dirty="0" err="1">
                <a:effectLst/>
                <a:latin typeface="Arial" panose="020B0604020202020204" pitchFamily="34" charset="0"/>
                <a:cs typeface="Arial" panose="020B0604020202020204" pitchFamily="34" charset="0"/>
              </a:rPr>
              <a:t>mentorat</a:t>
            </a:r>
            <a:endParaRPr lang="en-US" sz="160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err="1">
                <a:effectLst/>
                <a:latin typeface="Arial" panose="020B0604020202020204" pitchFamily="34" charset="0"/>
                <a:cs typeface="Arial" panose="020B0604020202020204" pitchFamily="34" charset="0"/>
              </a:rPr>
              <a:t>Déterminer</a:t>
            </a:r>
            <a:r>
              <a:rPr lang="en-US" sz="1600" dirty="0">
                <a:effectLst/>
                <a:latin typeface="Arial" panose="020B0604020202020204" pitchFamily="34" charset="0"/>
                <a:cs typeface="Arial" panose="020B0604020202020204" pitchFamily="34" charset="0"/>
              </a:rPr>
              <a:t> les motifs de </a:t>
            </a:r>
            <a:r>
              <a:rPr lang="en-US" sz="1600" dirty="0" err="1">
                <a:effectLst/>
                <a:latin typeface="Arial" panose="020B0604020202020204" pitchFamily="34" charset="0"/>
                <a:cs typeface="Arial" panose="020B0604020202020204" pitchFamily="34" charset="0"/>
              </a:rPr>
              <a:t>l'engagement</a:t>
            </a:r>
            <a:r>
              <a:rPr lang="en-US" sz="1600" dirty="0">
                <a:effectLst/>
                <a:latin typeface="Arial" panose="020B0604020202020204" pitchFamily="34" charset="0"/>
                <a:cs typeface="Arial" panose="020B0604020202020204" pitchFamily="34" charset="0"/>
              </a:rPr>
              <a:t> dans le </a:t>
            </a:r>
            <a:r>
              <a:rPr lang="en-US" sz="1600" dirty="0" err="1">
                <a:effectLst/>
                <a:latin typeface="Arial" panose="020B0604020202020204" pitchFamily="34" charset="0"/>
                <a:cs typeface="Arial" panose="020B0604020202020204" pitchFamily="34" charset="0"/>
              </a:rPr>
              <a:t>mentorat</a:t>
            </a:r>
            <a:endParaRPr lang="en-US" sz="1600" dirty="0">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EF141DD-30AD-BDCA-F38C-ED51881D074B}"/>
              </a:ext>
            </a:extLst>
          </p:cNvPr>
          <p:cNvSpPr txBox="1"/>
          <p:nvPr/>
        </p:nvSpPr>
        <p:spPr>
          <a:xfrm>
            <a:off x="6363563" y="2078420"/>
            <a:ext cx="4878232" cy="2554545"/>
          </a:xfrm>
          <a:prstGeom prst="rect">
            <a:avLst/>
          </a:prstGeom>
          <a:noFill/>
        </p:spPr>
        <p:txBody>
          <a:bodyPr wrap="square">
            <a:spAutoFit/>
          </a:bodyPr>
          <a:lstStyle/>
          <a:p>
            <a:r>
              <a:rPr lang="en-US" sz="1600" b="1" dirty="0">
                <a:solidFill>
                  <a:srgbClr val="DA2127"/>
                </a:solidFill>
                <a:effectLst/>
                <a:latin typeface="Arial" panose="020B0604020202020204" pitchFamily="34" charset="0"/>
                <a:cs typeface="Arial" panose="020B0604020202020204" pitchFamily="34" charset="0"/>
              </a:rPr>
              <a:t>AVANT LE DÉBUT DU MENTORAT...</a:t>
            </a:r>
          </a:p>
          <a:p>
            <a:endParaRPr lang="en-US" sz="1600" b="1" dirty="0">
              <a:solidFill>
                <a:srgbClr val="DA2127"/>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Explorer le </a:t>
            </a:r>
            <a:r>
              <a:rPr lang="en-US" sz="1600" dirty="0" err="1">
                <a:effectLst/>
                <a:latin typeface="Arial" panose="020B0604020202020204" pitchFamily="34" charset="0"/>
                <a:cs typeface="Arial" panose="020B0604020202020204" pitchFamily="34" charset="0"/>
              </a:rPr>
              <a:t>programme</a:t>
            </a:r>
            <a:r>
              <a:rPr lang="en-US" sz="1600" dirty="0">
                <a:effectLst/>
                <a:latin typeface="Arial" panose="020B0604020202020204" pitchFamily="34" charset="0"/>
                <a:cs typeface="Arial" panose="020B0604020202020204" pitchFamily="34" charset="0"/>
              </a:rPr>
              <a:t> et </a:t>
            </a:r>
            <a:r>
              <a:rPr lang="en-US" sz="1600" dirty="0" err="1">
                <a:effectLst/>
                <a:latin typeface="Arial" panose="020B0604020202020204" pitchFamily="34" charset="0"/>
                <a:cs typeface="Arial" panose="020B0604020202020204" pitchFamily="34" charset="0"/>
              </a:rPr>
              <a:t>déterminer</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si</a:t>
            </a:r>
            <a:r>
              <a:rPr lang="en-US" sz="1600" dirty="0">
                <a:effectLst/>
                <a:latin typeface="Arial" panose="020B0604020202020204" pitchFamily="34" charset="0"/>
                <a:cs typeface="Arial" panose="020B0604020202020204" pitchFamily="34" charset="0"/>
              </a:rPr>
              <a:t> le </a:t>
            </a:r>
            <a:r>
              <a:rPr lang="en-US" sz="1600" dirty="0" err="1">
                <a:effectLst/>
                <a:latin typeface="Arial" panose="020B0604020202020204" pitchFamily="34" charset="0"/>
                <a:cs typeface="Arial" panose="020B0604020202020204" pitchFamily="34" charset="0"/>
              </a:rPr>
              <a:t>mentorat</a:t>
            </a:r>
            <a:r>
              <a:rPr lang="en-US" sz="1600" dirty="0">
                <a:effectLst/>
                <a:latin typeface="Arial" panose="020B0604020202020204" pitchFamily="34" charset="0"/>
                <a:cs typeface="Arial" panose="020B0604020202020204" pitchFamily="34" charset="0"/>
              </a:rPr>
              <a:t> est </a:t>
            </a:r>
            <a:r>
              <a:rPr lang="en-US" sz="1600" dirty="0" err="1">
                <a:effectLst/>
                <a:latin typeface="Arial" panose="020B0604020202020204" pitchFamily="34" charset="0"/>
                <a:cs typeface="Arial" panose="020B0604020202020204" pitchFamily="34" charset="0"/>
              </a:rPr>
              <a:t>approprié</a:t>
            </a:r>
            <a:endParaRPr lang="en-US" sz="160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err="1">
                <a:effectLst/>
                <a:latin typeface="Arial" panose="020B0604020202020204" pitchFamily="34" charset="0"/>
                <a:cs typeface="Arial" panose="020B0604020202020204" pitchFamily="34" charset="0"/>
              </a:rPr>
              <a:t>Réaliser</a:t>
            </a:r>
            <a:r>
              <a:rPr lang="en-US" sz="1600" dirty="0">
                <a:effectLst/>
                <a:latin typeface="Arial" panose="020B0604020202020204" pitchFamily="34" charset="0"/>
                <a:cs typeface="Arial" panose="020B0604020202020204" pitchFamily="34" charset="0"/>
              </a:rPr>
              <a:t> des </a:t>
            </a:r>
            <a:r>
              <a:rPr lang="en-US" sz="1600" dirty="0" err="1">
                <a:effectLst/>
                <a:latin typeface="Arial" panose="020B0604020202020204" pitchFamily="34" charset="0"/>
                <a:cs typeface="Arial" panose="020B0604020202020204" pitchFamily="34" charset="0"/>
              </a:rPr>
              <a:t>activités</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d'autoévaluation</a:t>
            </a:r>
            <a:r>
              <a:rPr lang="en-US" sz="1600" dirty="0">
                <a:effectLst/>
                <a:latin typeface="Arial" panose="020B0604020202020204" pitchFamily="34" charset="0"/>
                <a:cs typeface="Arial" panose="020B0604020202020204" pitchFamily="34" charset="0"/>
              </a:rPr>
              <a:t> qui </a:t>
            </a:r>
            <a:r>
              <a:rPr lang="en-US" sz="1600" dirty="0" err="1">
                <a:effectLst/>
                <a:latin typeface="Arial" panose="020B0604020202020204" pitchFamily="34" charset="0"/>
                <a:cs typeface="Arial" panose="020B0604020202020204" pitchFamily="34" charset="0"/>
              </a:rPr>
              <a:t>favorisent</a:t>
            </a:r>
            <a:r>
              <a:rPr lang="en-US" sz="1600" dirty="0">
                <a:effectLst/>
                <a:latin typeface="Arial" panose="020B0604020202020204" pitchFamily="34" charset="0"/>
                <a:cs typeface="Arial" panose="020B0604020202020204" pitchFamily="34" charset="0"/>
              </a:rPr>
              <a:t> la </a:t>
            </a:r>
            <a:r>
              <a:rPr lang="en-US" sz="1600" dirty="0" err="1">
                <a:effectLst/>
                <a:latin typeface="Arial" panose="020B0604020202020204" pitchFamily="34" charset="0"/>
                <a:cs typeface="Arial" panose="020B0604020202020204" pitchFamily="34" charset="0"/>
              </a:rPr>
              <a:t>connaissance</a:t>
            </a:r>
            <a:r>
              <a:rPr lang="en-US" sz="1600" dirty="0">
                <a:effectLst/>
                <a:latin typeface="Arial" panose="020B0604020202020204" pitchFamily="34" charset="0"/>
                <a:cs typeface="Arial" panose="020B0604020202020204" pitchFamily="34" charset="0"/>
              </a:rPr>
              <a:t> de soi</a:t>
            </a:r>
          </a:p>
          <a:p>
            <a:pPr marL="28575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Prendre contact avec </a:t>
            </a:r>
            <a:r>
              <a:rPr lang="en-US" sz="1600" dirty="0" err="1">
                <a:effectLst/>
                <a:latin typeface="Arial" panose="020B0604020202020204" pitchFamily="34" charset="0"/>
                <a:cs typeface="Arial" panose="020B0604020202020204" pitchFamily="34" charset="0"/>
              </a:rPr>
              <a:t>sa</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ou</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ses</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mentore</a:t>
            </a:r>
            <a:r>
              <a:rPr lang="en-US" sz="1600" dirty="0">
                <a:effectLst/>
                <a:latin typeface="Arial" panose="020B0604020202020204" pitchFamily="34" charset="0"/>
                <a:cs typeface="Arial" panose="020B0604020202020204" pitchFamily="34" charset="0"/>
              </a:rPr>
              <a:t>(s)</a:t>
            </a:r>
          </a:p>
          <a:p>
            <a:pPr marL="285750" indent="-285750">
              <a:buFont typeface="Arial" panose="020B0604020202020204" pitchFamily="34" charset="0"/>
              <a:buChar char="•"/>
            </a:pPr>
            <a:r>
              <a:rPr lang="en-US" sz="1600" dirty="0" err="1">
                <a:effectLst/>
                <a:latin typeface="Arial" panose="020B0604020202020204" pitchFamily="34" charset="0"/>
                <a:cs typeface="Arial" panose="020B0604020202020204" pitchFamily="34" charset="0"/>
              </a:rPr>
              <a:t>Apprendre</a:t>
            </a:r>
            <a:r>
              <a:rPr lang="en-US" sz="1600" dirty="0">
                <a:effectLst/>
                <a:latin typeface="Arial" panose="020B0604020202020204" pitchFamily="34" charset="0"/>
                <a:cs typeface="Arial" panose="020B0604020202020204" pitchFamily="34" charset="0"/>
              </a:rPr>
              <a:t> des </a:t>
            </a:r>
            <a:r>
              <a:rPr lang="en-US" sz="1600" dirty="0" err="1">
                <a:effectLst/>
                <a:latin typeface="Arial" panose="020B0604020202020204" pitchFamily="34" charset="0"/>
                <a:cs typeface="Arial" panose="020B0604020202020204" pitchFamily="34" charset="0"/>
              </a:rPr>
              <a:t>stratégies</a:t>
            </a:r>
            <a:r>
              <a:rPr lang="en-US" sz="1600" dirty="0">
                <a:effectLst/>
                <a:latin typeface="Arial" panose="020B0604020202020204" pitchFamily="34" charset="0"/>
                <a:cs typeface="Arial" panose="020B0604020202020204" pitchFamily="34" charset="0"/>
              </a:rPr>
              <a:t> pour </a:t>
            </a:r>
            <a:r>
              <a:rPr lang="en-US" sz="1600" dirty="0" err="1">
                <a:effectLst/>
                <a:latin typeface="Arial" panose="020B0604020202020204" pitchFamily="34" charset="0"/>
                <a:cs typeface="Arial" panose="020B0604020202020204" pitchFamily="34" charset="0"/>
              </a:rPr>
              <a:t>optimiser</a:t>
            </a:r>
            <a:r>
              <a:rPr lang="en-US" sz="1600" dirty="0">
                <a:effectLst/>
                <a:latin typeface="Arial" panose="020B0604020202020204" pitchFamily="34" charset="0"/>
                <a:cs typeface="Arial" panose="020B0604020202020204" pitchFamily="34" charset="0"/>
              </a:rPr>
              <a:t> son temps </a:t>
            </a:r>
            <a:r>
              <a:rPr lang="en-US" sz="1600" dirty="0" err="1">
                <a:effectLst/>
                <a:latin typeface="Arial" panose="020B0604020202020204" pitchFamily="34" charset="0"/>
                <a:cs typeface="Arial" panose="020B0604020202020204" pitchFamily="34" charset="0"/>
              </a:rPr>
              <a:t>en</a:t>
            </a:r>
            <a:r>
              <a:rPr lang="en-US" sz="1600" dirty="0">
                <a:effectLst/>
                <a:latin typeface="Arial" panose="020B0604020202020204" pitchFamily="34" charset="0"/>
                <a:cs typeface="Arial" panose="020B0604020202020204" pitchFamily="34" charset="0"/>
              </a:rPr>
              <a:t> tant </a:t>
            </a:r>
            <a:r>
              <a:rPr lang="en-US" sz="1600" dirty="0" err="1">
                <a:effectLst/>
                <a:latin typeface="Arial" panose="020B0604020202020204" pitchFamily="34" charset="0"/>
                <a:cs typeface="Arial" panose="020B0604020202020204" pitchFamily="34" charset="0"/>
              </a:rPr>
              <a:t>que</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mentorée</a:t>
            </a:r>
            <a:r>
              <a:rPr lang="en-US" sz="1600" dirty="0">
                <a:effectLst/>
                <a:latin typeface="Arial" panose="020B0604020202020204" pitchFamily="34" charset="0"/>
                <a:cs typeface="Arial" panose="020B0604020202020204" pitchFamily="34" charset="0"/>
              </a:rPr>
              <a:t> (par </a:t>
            </a:r>
            <a:r>
              <a:rPr lang="en-US" sz="1600" dirty="0" err="1">
                <a:effectLst/>
                <a:latin typeface="Arial" panose="020B0604020202020204" pitchFamily="34" charset="0"/>
                <a:cs typeface="Arial" panose="020B0604020202020204" pitchFamily="34" charset="0"/>
              </a:rPr>
              <a:t>exemple</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participer</a:t>
            </a:r>
            <a:r>
              <a:rPr lang="en-US" sz="1600" dirty="0">
                <a:effectLst/>
                <a:latin typeface="Arial" panose="020B0604020202020204" pitchFamily="34" charset="0"/>
                <a:cs typeface="Arial" panose="020B0604020202020204" pitchFamily="34" charset="0"/>
              </a:rPr>
              <a:t> à des formations)</a:t>
            </a:r>
          </a:p>
        </p:txBody>
      </p:sp>
      <p:sp>
        <p:nvSpPr>
          <p:cNvPr id="8" name="TextBox 7">
            <a:extLst>
              <a:ext uri="{FF2B5EF4-FFF2-40B4-BE49-F238E27FC236}">
                <a16:creationId xmlns:a16="http://schemas.microsoft.com/office/drawing/2014/main" id="{C789BC4B-EF6E-D9C3-8D35-D0C2CF9B10DD}"/>
              </a:ext>
            </a:extLst>
          </p:cNvPr>
          <p:cNvSpPr txBox="1"/>
          <p:nvPr/>
        </p:nvSpPr>
        <p:spPr>
          <a:xfrm>
            <a:off x="720000" y="3852179"/>
            <a:ext cx="4980713" cy="1569660"/>
          </a:xfrm>
          <a:prstGeom prst="rect">
            <a:avLst/>
          </a:prstGeom>
          <a:noFill/>
        </p:spPr>
        <p:txBody>
          <a:bodyPr wrap="square">
            <a:spAutoFit/>
          </a:bodyPr>
          <a:lstStyle/>
          <a:p>
            <a:pPr>
              <a:buNone/>
            </a:pPr>
            <a:r>
              <a:rPr lang="en-US" sz="1600" b="1" dirty="0">
                <a:solidFill>
                  <a:srgbClr val="DA2127"/>
                </a:solidFill>
                <a:latin typeface="Arial" panose="020B0604020202020204" pitchFamily="34" charset="0"/>
                <a:cs typeface="Arial" panose="020B0604020202020204" pitchFamily="34" charset="0"/>
              </a:rPr>
              <a:t>STADE 2: SE PRÉPARER</a:t>
            </a:r>
          </a:p>
          <a:p>
            <a:pPr>
              <a:buNone/>
            </a:pPr>
            <a:endParaRPr lang="en-US" sz="1600" b="1" dirty="0">
              <a:solidFill>
                <a:srgbClr val="DA2127"/>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err="1">
                <a:latin typeface="Arial" panose="020B0604020202020204" pitchFamily="34" charset="0"/>
                <a:cs typeface="Arial" panose="020B0604020202020204" pitchFamily="34" charset="0"/>
              </a:rPr>
              <a:t>Évaluer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compétences</a:t>
            </a:r>
            <a:r>
              <a:rPr lang="en-US" sz="1600" dirty="0">
                <a:latin typeface="Arial" panose="020B0604020202020204" pitchFamily="34" charset="0"/>
                <a:cs typeface="Arial" panose="020B0604020202020204" pitchFamily="34" charset="0"/>
              </a:rPr>
              <a:t> et </a:t>
            </a:r>
            <a:r>
              <a:rPr lang="en-US" sz="1600" dirty="0" err="1">
                <a:latin typeface="Arial" panose="020B0604020202020204" pitchFamily="34" charset="0"/>
                <a:cs typeface="Arial" panose="020B0604020202020204" pitchFamily="34" charset="0"/>
              </a:rPr>
              <a:t>ses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besoins</a:t>
            </a:r>
            <a:r>
              <a:rPr lang="en-US" sz="1600" dirty="0">
                <a:latin typeface="Arial" panose="020B0604020202020204" pitchFamily="34" charset="0"/>
                <a:cs typeface="Arial" panose="020B0604020202020204" pitchFamily="34" charset="0"/>
              </a:rPr>
              <a:t> personnels et </a:t>
            </a:r>
            <a:r>
              <a:rPr lang="en-US" sz="1600" dirty="0" err="1">
                <a:latin typeface="Arial" panose="020B0604020202020204" pitchFamily="34" charset="0"/>
                <a:cs typeface="Arial" panose="020B0604020202020204" pitchFamily="34" charset="0"/>
              </a:rPr>
              <a:t>professionnels</a:t>
            </a: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err="1">
                <a:latin typeface="Arial" panose="020B0604020202020204" pitchFamily="34" charset="0"/>
                <a:cs typeface="Arial" panose="020B0604020202020204" pitchFamily="34" charset="0"/>
              </a:rPr>
              <a:t>Participer</a:t>
            </a:r>
            <a:r>
              <a:rPr lang="en-US" sz="1600" dirty="0">
                <a:latin typeface="Arial" panose="020B0604020202020204" pitchFamily="34" charset="0"/>
                <a:cs typeface="Arial" panose="020B0604020202020204" pitchFamily="34" charset="0"/>
              </a:rPr>
              <a:t> à </a:t>
            </a:r>
            <a:r>
              <a:rPr lang="en-US" sz="1600" dirty="0" err="1">
                <a:latin typeface="Arial" panose="020B0604020202020204" pitchFamily="34" charset="0"/>
                <a:cs typeface="Arial" panose="020B0604020202020204" pitchFamily="34" charset="0"/>
              </a:rPr>
              <a:t>une</a:t>
            </a:r>
            <a:r>
              <a:rPr lang="en-US" sz="1600" dirty="0">
                <a:latin typeface="Arial" panose="020B0604020202020204" pitchFamily="34" charset="0"/>
                <a:cs typeface="Arial" panose="020B0604020202020204" pitchFamily="34" charset="0"/>
              </a:rPr>
              <a:t> formation de </a:t>
            </a:r>
            <a:r>
              <a:rPr lang="en-US" sz="1600" dirty="0" err="1">
                <a:latin typeface="Arial" panose="020B0604020202020204" pitchFamily="34" charset="0"/>
                <a:cs typeface="Arial" panose="020B0604020202020204" pitchFamily="34" charset="0"/>
              </a:rPr>
              <a:t>mentorat</a:t>
            </a: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err="1">
                <a:latin typeface="Arial" panose="020B0604020202020204" pitchFamily="34" charset="0"/>
                <a:cs typeface="Arial" panose="020B0604020202020204" pitchFamily="34" charset="0"/>
              </a:rPr>
              <a:t>Mettre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relation les </a:t>
            </a:r>
            <a:r>
              <a:rPr lang="en-US" sz="1600" dirty="0" err="1">
                <a:latin typeface="Arial" panose="020B0604020202020204" pitchFamily="34" charset="0"/>
                <a:cs typeface="Arial" panose="020B0604020202020204" pitchFamily="34" charset="0"/>
              </a:rPr>
              <a:t>mentores</a:t>
            </a:r>
            <a:r>
              <a:rPr lang="en-US" sz="1600" dirty="0">
                <a:latin typeface="Arial" panose="020B0604020202020204" pitchFamily="34" charset="0"/>
                <a:cs typeface="Arial" panose="020B0604020202020204" pitchFamily="34" charset="0"/>
              </a:rPr>
              <a:t> et les </a:t>
            </a:r>
            <a:r>
              <a:rPr lang="en-US" sz="1600" dirty="0" err="1">
                <a:latin typeface="Arial" panose="020B0604020202020204" pitchFamily="34" charset="0"/>
                <a:cs typeface="Arial" panose="020B0604020202020204" pitchFamily="34" charset="0"/>
              </a:rPr>
              <a:t>mentorées</a:t>
            </a:r>
            <a:endParaRPr lang="en-US" sz="1600"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388F0F69-0F8C-8A80-8F2B-967CFE792C5D}"/>
              </a:ext>
            </a:extLst>
          </p:cNvPr>
          <p:cNvCxnSpPr/>
          <p:nvPr/>
        </p:nvCxnSpPr>
        <p:spPr>
          <a:xfrm>
            <a:off x="6096000" y="1528191"/>
            <a:ext cx="0" cy="439084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CDE236C-BCFF-8528-C500-592EB1C928A8}"/>
              </a:ext>
            </a:extLst>
          </p:cNvPr>
          <p:cNvCxnSpPr>
            <a:cxnSpLocks/>
          </p:cNvCxnSpPr>
          <p:nvPr/>
        </p:nvCxnSpPr>
        <p:spPr>
          <a:xfrm flipH="1">
            <a:off x="720000" y="3566452"/>
            <a:ext cx="5376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997D8CC8-2302-D3EC-BB58-AAED29374F5D}"/>
              </a:ext>
            </a:extLst>
          </p:cNvPr>
          <p:cNvPicPr>
            <a:picLocks noChangeAspect="1"/>
          </p:cNvPicPr>
          <p:nvPr/>
        </p:nvPicPr>
        <p:blipFill>
          <a:blip r:embed="rId2"/>
          <a:stretch>
            <a:fillRect/>
          </a:stretch>
        </p:blipFill>
        <p:spPr>
          <a:xfrm>
            <a:off x="9907570" y="460375"/>
            <a:ext cx="1397000" cy="1397000"/>
          </a:xfrm>
          <a:prstGeom prst="rect">
            <a:avLst/>
          </a:prstGeom>
        </p:spPr>
      </p:pic>
    </p:spTree>
    <p:extLst>
      <p:ext uri="{BB962C8B-B14F-4D97-AF65-F5344CB8AC3E}">
        <p14:creationId xmlns:p14="http://schemas.microsoft.com/office/powerpoint/2010/main" val="3336147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BF6728-4D34-4F8D-9A92-F200405CEC71}"/>
              </a:ext>
            </a:extLst>
          </p:cNvPr>
          <p:cNvSpPr txBox="1"/>
          <p:nvPr/>
        </p:nvSpPr>
        <p:spPr>
          <a:xfrm>
            <a:off x="720000" y="720000"/>
            <a:ext cx="10540555" cy="400110"/>
          </a:xfrm>
          <a:prstGeom prst="rect">
            <a:avLst/>
          </a:prstGeom>
          <a:noFill/>
        </p:spPr>
        <p:txBody>
          <a:bodyPr wrap="square">
            <a:spAutoFit/>
          </a:bodyPr>
          <a:lstStyle/>
          <a:p>
            <a:pPr eaLnBrk="1" fontAlgn="auto" hangingPunct="1">
              <a:spcBef>
                <a:spcPts val="0"/>
              </a:spcBef>
              <a:spcAft>
                <a:spcPts val="0"/>
              </a:spcAft>
              <a:defRPr/>
            </a:pPr>
            <a:r>
              <a:rPr lang="fr-FR" sz="2000" dirty="0">
                <a:solidFill>
                  <a:srgbClr val="DA2127"/>
                </a:solidFill>
                <a:latin typeface="Arial" panose="020B0604020202020204" pitchFamily="34" charset="0"/>
                <a:cs typeface="Arial" panose="020B0604020202020204" pitchFamily="34" charset="0"/>
              </a:rPr>
              <a:t>Rôles et responsabilités du mentoré </a:t>
            </a:r>
            <a:r>
              <a:rPr lang="en-US" sz="2000" dirty="0">
                <a:solidFill>
                  <a:srgbClr val="C00000"/>
                </a:solidFill>
                <a:latin typeface="Arial" panose="020B0604020202020204" pitchFamily="34" charset="0"/>
                <a:cs typeface="Arial" panose="020B0604020202020204" pitchFamily="34" charset="0"/>
              </a:rPr>
              <a:t>(suite)</a:t>
            </a:r>
          </a:p>
        </p:txBody>
      </p:sp>
      <p:sp>
        <p:nvSpPr>
          <p:cNvPr id="2" name="Slide Number Placeholder 1">
            <a:extLst>
              <a:ext uri="{FF2B5EF4-FFF2-40B4-BE49-F238E27FC236}">
                <a16:creationId xmlns:a16="http://schemas.microsoft.com/office/drawing/2014/main" id="{6326DC7C-09DE-41D4-B7A3-EE544245C77A}"/>
              </a:ext>
            </a:extLst>
          </p:cNvPr>
          <p:cNvSpPr>
            <a:spLocks noGrp="1"/>
          </p:cNvSpPr>
          <p:nvPr>
            <p:ph type="sldNum" sz="quarter" idx="4"/>
          </p:nvPr>
        </p:nvSpPr>
        <p:spPr/>
        <p:txBody>
          <a:bodyPr/>
          <a:lstStyle/>
          <a:p>
            <a:fld id="{3884788F-3909-4E53-9C01-7D724614CA0D}" type="slidenum">
              <a:rPr lang="en-US" altLang="en-US" smtClean="0"/>
              <a:pPr/>
              <a:t>34</a:t>
            </a:fld>
            <a:endParaRPr lang="en-US" altLang="en-US" dirty="0"/>
          </a:p>
        </p:txBody>
      </p:sp>
      <p:sp>
        <p:nvSpPr>
          <p:cNvPr id="6" name="TextBox 5">
            <a:extLst>
              <a:ext uri="{FF2B5EF4-FFF2-40B4-BE49-F238E27FC236}">
                <a16:creationId xmlns:a16="http://schemas.microsoft.com/office/drawing/2014/main" id="{9DAFAE55-BF65-4EDD-E354-B9C2E6D6F68A}"/>
              </a:ext>
            </a:extLst>
          </p:cNvPr>
          <p:cNvSpPr txBox="1"/>
          <p:nvPr/>
        </p:nvSpPr>
        <p:spPr>
          <a:xfrm>
            <a:off x="720000" y="1840676"/>
            <a:ext cx="4878232" cy="1323439"/>
          </a:xfrm>
          <a:prstGeom prst="rect">
            <a:avLst/>
          </a:prstGeom>
          <a:noFill/>
        </p:spPr>
        <p:txBody>
          <a:bodyPr wrap="square">
            <a:spAutoFit/>
          </a:bodyPr>
          <a:lstStyle/>
          <a:p>
            <a:r>
              <a:rPr lang="en-US" sz="1600" b="1" dirty="0">
                <a:solidFill>
                  <a:srgbClr val="DA2127"/>
                </a:solidFill>
                <a:effectLst/>
                <a:latin typeface="Arial" panose="020B0604020202020204" pitchFamily="34" charset="0"/>
                <a:cs typeface="Arial" panose="020B0604020202020204" pitchFamily="34" charset="0"/>
              </a:rPr>
              <a:t>STADE 3: PRÉPARER LE TERRAIN</a:t>
            </a:r>
          </a:p>
          <a:p>
            <a:endParaRPr lang="en-US" sz="1600" b="1" dirty="0">
              <a:solidFill>
                <a:srgbClr val="DA2127"/>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err="1">
                <a:effectLst/>
                <a:latin typeface="Arial" panose="020B0604020202020204" pitchFamily="34" charset="0"/>
                <a:cs typeface="Arial" panose="020B0604020202020204" pitchFamily="34" charset="0"/>
              </a:rPr>
              <a:t>Définir</a:t>
            </a:r>
            <a:r>
              <a:rPr lang="en-US" sz="1600" dirty="0">
                <a:effectLst/>
                <a:latin typeface="Arial" panose="020B0604020202020204" pitchFamily="34" charset="0"/>
                <a:cs typeface="Arial" panose="020B0604020202020204" pitchFamily="34" charset="0"/>
              </a:rPr>
              <a:t> les </a:t>
            </a:r>
            <a:r>
              <a:rPr lang="en-US" sz="1600" dirty="0" err="1">
                <a:effectLst/>
                <a:latin typeface="Arial" panose="020B0604020202020204" pitchFamily="34" charset="0"/>
                <a:cs typeface="Arial" panose="020B0604020202020204" pitchFamily="34" charset="0"/>
              </a:rPr>
              <a:t>objectifs</a:t>
            </a:r>
            <a:r>
              <a:rPr lang="en-US" sz="1600" dirty="0">
                <a:effectLst/>
                <a:latin typeface="Arial" panose="020B0604020202020204" pitchFamily="34" charset="0"/>
                <a:cs typeface="Arial" panose="020B0604020202020204" pitchFamily="34" charset="0"/>
              </a:rPr>
              <a:t> et les </a:t>
            </a:r>
            <a:r>
              <a:rPr lang="en-US" sz="1600" dirty="0" err="1">
                <a:effectLst/>
                <a:latin typeface="Arial" panose="020B0604020202020204" pitchFamily="34" charset="0"/>
                <a:cs typeface="Arial" panose="020B0604020202020204" pitchFamily="34" charset="0"/>
              </a:rPr>
              <a:t>résultats</a:t>
            </a:r>
            <a:endParaRPr lang="en-US" sz="160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Clarifier le </a:t>
            </a:r>
            <a:r>
              <a:rPr lang="en-US" sz="1600" dirty="0" err="1">
                <a:effectLst/>
                <a:latin typeface="Arial" panose="020B0604020202020204" pitchFamily="34" charset="0"/>
                <a:cs typeface="Arial" panose="020B0604020202020204" pitchFamily="34" charset="0"/>
              </a:rPr>
              <a:t>rôle</a:t>
            </a:r>
            <a:r>
              <a:rPr lang="en-US" sz="1600" dirty="0">
                <a:effectLst/>
                <a:latin typeface="Arial" panose="020B0604020202020204" pitchFamily="34" charset="0"/>
                <a:cs typeface="Arial" panose="020B0604020202020204" pitchFamily="34" charset="0"/>
              </a:rPr>
              <a:t> de la </a:t>
            </a:r>
            <a:r>
              <a:rPr lang="en-US" sz="1600" dirty="0" err="1">
                <a:effectLst/>
                <a:latin typeface="Arial" panose="020B0604020202020204" pitchFamily="34" charset="0"/>
                <a:cs typeface="Arial" panose="020B0604020202020204" pitchFamily="34" charset="0"/>
              </a:rPr>
              <a:t>mentore</a:t>
            </a:r>
            <a:r>
              <a:rPr lang="en-US" sz="1600" dirty="0">
                <a:effectLst/>
                <a:latin typeface="Arial" panose="020B0604020202020204" pitchFamily="34" charset="0"/>
                <a:cs typeface="Arial" panose="020B0604020202020204" pitchFamily="34" charset="0"/>
              </a:rPr>
              <a:t> et de la </a:t>
            </a:r>
            <a:r>
              <a:rPr lang="en-US" sz="1600" dirty="0" err="1">
                <a:effectLst/>
                <a:latin typeface="Arial" panose="020B0604020202020204" pitchFamily="34" charset="0"/>
                <a:cs typeface="Arial" panose="020B0604020202020204" pitchFamily="34" charset="0"/>
              </a:rPr>
              <a:t>mentorée</a:t>
            </a:r>
            <a:endParaRPr lang="en-US" sz="160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err="1">
                <a:effectLst/>
                <a:latin typeface="Arial" panose="020B0604020202020204" pitchFamily="34" charset="0"/>
                <a:cs typeface="Arial" panose="020B0604020202020204" pitchFamily="34" charset="0"/>
              </a:rPr>
              <a:t>Élaborer</a:t>
            </a:r>
            <a:r>
              <a:rPr lang="en-US" sz="1600" dirty="0">
                <a:effectLst/>
                <a:latin typeface="Arial" panose="020B0604020202020204" pitchFamily="34" charset="0"/>
                <a:cs typeface="Arial" panose="020B0604020202020204" pitchFamily="34" charset="0"/>
              </a:rPr>
              <a:t> un plan de </a:t>
            </a:r>
            <a:r>
              <a:rPr lang="en-US" sz="1600" dirty="0" err="1">
                <a:effectLst/>
                <a:latin typeface="Arial" panose="020B0604020202020204" pitchFamily="34" charset="0"/>
                <a:cs typeface="Arial" panose="020B0604020202020204" pitchFamily="34" charset="0"/>
              </a:rPr>
              <a:t>mentorat</a:t>
            </a:r>
            <a:endParaRPr lang="en-US" sz="1600" dirty="0">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5BC9F34-E021-270F-DCC1-7123C08259CB}"/>
              </a:ext>
            </a:extLst>
          </p:cNvPr>
          <p:cNvSpPr txBox="1"/>
          <p:nvPr/>
        </p:nvSpPr>
        <p:spPr>
          <a:xfrm>
            <a:off x="6363563" y="2188148"/>
            <a:ext cx="4878232" cy="2308324"/>
          </a:xfrm>
          <a:prstGeom prst="rect">
            <a:avLst/>
          </a:prstGeom>
          <a:noFill/>
        </p:spPr>
        <p:txBody>
          <a:bodyPr wrap="square">
            <a:spAutoFit/>
          </a:bodyPr>
          <a:lstStyle/>
          <a:p>
            <a:r>
              <a:rPr lang="en-US" sz="1600" b="1" dirty="0">
                <a:solidFill>
                  <a:srgbClr val="DA2127"/>
                </a:solidFill>
                <a:effectLst/>
                <a:latin typeface="Arial" panose="020B0604020202020204" pitchFamily="34" charset="0"/>
                <a:cs typeface="Arial" panose="020B0604020202020204" pitchFamily="34" charset="0"/>
              </a:rPr>
              <a:t>PENDANT LE MENTORAT...</a:t>
            </a:r>
          </a:p>
          <a:p>
            <a:endParaRPr lang="en-US" sz="1600" b="1" dirty="0">
              <a:solidFill>
                <a:srgbClr val="DA2127"/>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err="1">
                <a:effectLst/>
                <a:latin typeface="Arial" panose="020B0604020202020204" pitchFamily="34" charset="0"/>
                <a:cs typeface="Arial" panose="020B0604020202020204" pitchFamily="34" charset="0"/>
              </a:rPr>
              <a:t>Définir</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une</a:t>
            </a:r>
            <a:r>
              <a:rPr lang="en-US" sz="1600" dirty="0">
                <a:effectLst/>
                <a:latin typeface="Arial" panose="020B0604020202020204" pitchFamily="34" charset="0"/>
                <a:cs typeface="Arial" panose="020B0604020202020204" pitchFamily="34" charset="0"/>
              </a:rPr>
              <a:t> vision commune et </a:t>
            </a:r>
            <a:r>
              <a:rPr lang="en-US" sz="1600" dirty="0" err="1">
                <a:effectLst/>
                <a:latin typeface="Arial" panose="020B0604020202020204" pitchFamily="34" charset="0"/>
                <a:cs typeface="Arial" panose="020B0604020202020204" pitchFamily="34" charset="0"/>
              </a:rPr>
              <a:t>établir</a:t>
            </a:r>
            <a:r>
              <a:rPr lang="en-US" sz="1600" dirty="0">
                <a:effectLst/>
                <a:latin typeface="Arial" panose="020B0604020202020204" pitchFamily="34" charset="0"/>
                <a:cs typeface="Arial" panose="020B0604020202020204" pitchFamily="34" charset="0"/>
              </a:rPr>
              <a:t> des </a:t>
            </a:r>
            <a:r>
              <a:rPr lang="en-US" sz="1600" dirty="0" err="1">
                <a:effectLst/>
                <a:latin typeface="Arial" panose="020B0604020202020204" pitchFamily="34" charset="0"/>
                <a:cs typeface="Arial" panose="020B0604020202020204" pitchFamily="34" charset="0"/>
              </a:rPr>
              <a:t>objectifs</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en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vue</a:t>
            </a:r>
            <a:r>
              <a:rPr lang="en-US" sz="1600" dirty="0">
                <a:effectLst/>
                <a:latin typeface="Arial" panose="020B0604020202020204" pitchFamily="34" charset="0"/>
                <a:cs typeface="Arial" panose="020B0604020202020204" pitchFamily="34" charset="0"/>
              </a:rPr>
              <a:t> de </a:t>
            </a:r>
            <a:r>
              <a:rPr lang="en-US" sz="1600" dirty="0" err="1">
                <a:effectLst/>
                <a:latin typeface="Arial" panose="020B0604020202020204" pitchFamily="34" charset="0"/>
                <a:cs typeface="Arial" panose="020B0604020202020204" pitchFamily="34" charset="0"/>
              </a:rPr>
              <a:t>sa</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réalisation</a:t>
            </a:r>
            <a:endParaRPr lang="en-US" sz="160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err="1">
                <a:effectLst/>
                <a:latin typeface="Arial" panose="020B0604020202020204" pitchFamily="34" charset="0"/>
                <a:cs typeface="Arial" panose="020B0604020202020204" pitchFamily="34" charset="0"/>
              </a:rPr>
              <a:t>Créer</a:t>
            </a:r>
            <a:r>
              <a:rPr lang="en-US" sz="1600" dirty="0">
                <a:effectLst/>
                <a:latin typeface="Arial" panose="020B0604020202020204" pitchFamily="34" charset="0"/>
                <a:cs typeface="Arial" panose="020B0604020202020204" pitchFamily="34" charset="0"/>
              </a:rPr>
              <a:t> un plan de </a:t>
            </a:r>
            <a:r>
              <a:rPr lang="en-US" sz="1600" dirty="0" err="1">
                <a:effectLst/>
                <a:latin typeface="Arial" panose="020B0604020202020204" pitchFamily="34" charset="0"/>
                <a:cs typeface="Arial" panose="020B0604020202020204" pitchFamily="34" charset="0"/>
              </a:rPr>
              <a:t>mentorat</a:t>
            </a:r>
            <a:r>
              <a:rPr lang="en-US" sz="1600" dirty="0">
                <a:effectLst/>
                <a:latin typeface="Arial" panose="020B0604020202020204" pitchFamily="34" charset="0"/>
                <a:cs typeface="Arial" panose="020B0604020202020204" pitchFamily="34" charset="0"/>
              </a:rPr>
              <a:t> et clarifier les </a:t>
            </a:r>
            <a:r>
              <a:rPr lang="en-US" sz="1600" dirty="0" err="1">
                <a:effectLst/>
                <a:latin typeface="Arial" panose="020B0604020202020204" pitchFamily="34" charset="0"/>
                <a:cs typeface="Arial" panose="020B0604020202020204" pitchFamily="34" charset="0"/>
              </a:rPr>
              <a:t>rôles</a:t>
            </a:r>
            <a:endParaRPr lang="en-US" sz="160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err="1">
                <a:effectLst/>
                <a:latin typeface="Arial" panose="020B0604020202020204" pitchFamily="34" charset="0"/>
                <a:cs typeface="Arial" panose="020B0604020202020204" pitchFamily="34" charset="0"/>
              </a:rPr>
              <a:t>Effectuer</a:t>
            </a:r>
            <a:r>
              <a:rPr lang="en-US" sz="1600" dirty="0">
                <a:effectLst/>
                <a:latin typeface="Arial" panose="020B0604020202020204" pitchFamily="34" charset="0"/>
                <a:cs typeface="Arial" panose="020B0604020202020204" pitchFamily="34" charset="0"/>
              </a:rPr>
              <a:t> des </a:t>
            </a:r>
            <a:r>
              <a:rPr lang="en-US" sz="1600" dirty="0" err="1">
                <a:effectLst/>
                <a:latin typeface="Arial" panose="020B0604020202020204" pitchFamily="34" charset="0"/>
                <a:cs typeface="Arial" panose="020B0604020202020204" pitchFamily="34" charset="0"/>
              </a:rPr>
              <a:t>bilans</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réguliers</a:t>
            </a:r>
            <a:r>
              <a:rPr lang="en-US" sz="1600" dirty="0">
                <a:effectLst/>
                <a:latin typeface="Arial" panose="020B0604020202020204" pitchFamily="34" charset="0"/>
                <a:cs typeface="Arial" panose="020B0604020202020204" pitchFamily="34" charset="0"/>
              </a:rPr>
              <a:t> de la </a:t>
            </a:r>
            <a:r>
              <a:rPr lang="en-US" sz="1600" dirty="0" err="1">
                <a:effectLst/>
                <a:latin typeface="Arial" panose="020B0604020202020204" pitchFamily="34" charset="0"/>
                <a:cs typeface="Arial" panose="020B0604020202020204" pitchFamily="34" charset="0"/>
              </a:rPr>
              <a:t>mentore</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régler</a:t>
            </a:r>
            <a:r>
              <a:rPr lang="en-US" sz="1600" dirty="0">
                <a:effectLst/>
                <a:latin typeface="Arial" panose="020B0604020202020204" pitchFamily="34" charset="0"/>
                <a:cs typeface="Arial" panose="020B0604020202020204" pitchFamily="34" charset="0"/>
              </a:rPr>
              <a:t> les </a:t>
            </a:r>
            <a:r>
              <a:rPr lang="en-US" sz="1600" dirty="0" err="1">
                <a:effectLst/>
                <a:latin typeface="Arial" panose="020B0604020202020204" pitchFamily="34" charset="0"/>
                <a:cs typeface="Arial" panose="020B0604020202020204" pitchFamily="34" charset="0"/>
              </a:rPr>
              <a:t>conflits</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ou</a:t>
            </a:r>
            <a:r>
              <a:rPr lang="en-US" sz="1600" dirty="0">
                <a:effectLst/>
                <a:latin typeface="Arial" panose="020B0604020202020204" pitchFamily="34" charset="0"/>
                <a:cs typeface="Arial" panose="020B0604020202020204" pitchFamily="34" charset="0"/>
              </a:rPr>
              <a:t> les </a:t>
            </a:r>
            <a:r>
              <a:rPr lang="en-US" sz="1600" dirty="0" err="1">
                <a:effectLst/>
                <a:latin typeface="Arial" panose="020B0604020202020204" pitchFamily="34" charset="0"/>
                <a:cs typeface="Arial" panose="020B0604020202020204" pitchFamily="34" charset="0"/>
              </a:rPr>
              <a:t>difficultés</a:t>
            </a:r>
            <a:endParaRPr lang="en-US" sz="160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Faire </a:t>
            </a:r>
            <a:r>
              <a:rPr lang="en-US" sz="1600" dirty="0" err="1">
                <a:effectLst/>
                <a:latin typeface="Arial" panose="020B0604020202020204" pitchFamily="34" charset="0"/>
                <a:cs typeface="Arial" panose="020B0604020202020204" pitchFamily="34" charset="0"/>
              </a:rPr>
              <a:t>preuve</a:t>
            </a:r>
            <a:r>
              <a:rPr lang="en-US" sz="1600" dirty="0">
                <a:effectLst/>
                <a:latin typeface="Arial" panose="020B0604020202020204" pitchFamily="34" charset="0"/>
                <a:cs typeface="Arial" panose="020B0604020202020204" pitchFamily="34" charset="0"/>
              </a:rPr>
              <a:t> de </a:t>
            </a:r>
            <a:r>
              <a:rPr lang="en-US" sz="1600" dirty="0" err="1">
                <a:effectLst/>
                <a:latin typeface="Arial" panose="020B0604020202020204" pitchFamily="34" charset="0"/>
                <a:cs typeface="Arial" panose="020B0604020202020204" pitchFamily="34" charset="0"/>
              </a:rPr>
              <a:t>réflexion</a:t>
            </a:r>
            <a:r>
              <a:rPr lang="en-US" sz="1600" dirty="0">
                <a:effectLst/>
                <a:latin typeface="Arial" panose="020B0604020202020204" pitchFamily="34" charset="0"/>
                <a:cs typeface="Arial" panose="020B0604020202020204" pitchFamily="34" charset="0"/>
              </a:rPr>
              <a:t> et </a:t>
            </a:r>
            <a:r>
              <a:rPr lang="en-US" sz="1600" dirty="0" err="1">
                <a:effectLst/>
                <a:latin typeface="Arial" panose="020B0604020202020204" pitchFamily="34" charset="0"/>
                <a:cs typeface="Arial" panose="020B0604020202020204" pitchFamily="34" charset="0"/>
              </a:rPr>
              <a:t>d'autoévaluation</a:t>
            </a:r>
            <a:r>
              <a:rPr lang="en-US" sz="1600" dirty="0">
                <a:effectLst/>
                <a:latin typeface="Arial" panose="020B0604020202020204" pitchFamily="34" charset="0"/>
                <a:cs typeface="Arial" panose="020B0604020202020204" pitchFamily="34" charset="0"/>
              </a:rPr>
              <a:t> continues</a:t>
            </a:r>
          </a:p>
        </p:txBody>
      </p:sp>
      <p:sp>
        <p:nvSpPr>
          <p:cNvPr id="8" name="TextBox 7">
            <a:extLst>
              <a:ext uri="{FF2B5EF4-FFF2-40B4-BE49-F238E27FC236}">
                <a16:creationId xmlns:a16="http://schemas.microsoft.com/office/drawing/2014/main" id="{2433FC5E-8FDF-7E1D-D9FC-7174FE51A8D4}"/>
              </a:ext>
            </a:extLst>
          </p:cNvPr>
          <p:cNvSpPr txBox="1"/>
          <p:nvPr/>
        </p:nvSpPr>
        <p:spPr>
          <a:xfrm>
            <a:off x="720000" y="3783776"/>
            <a:ext cx="4980713" cy="1323439"/>
          </a:xfrm>
          <a:prstGeom prst="rect">
            <a:avLst/>
          </a:prstGeom>
          <a:noFill/>
        </p:spPr>
        <p:txBody>
          <a:bodyPr wrap="square">
            <a:spAutoFit/>
          </a:bodyPr>
          <a:lstStyle/>
          <a:p>
            <a:r>
              <a:rPr lang="en-US" sz="1600" b="1" dirty="0">
                <a:solidFill>
                  <a:srgbClr val="DA2127"/>
                </a:solidFill>
                <a:latin typeface="Arial" panose="020B0604020202020204" pitchFamily="34" charset="0"/>
                <a:cs typeface="Arial" panose="020B0604020202020204" pitchFamily="34" charset="0"/>
              </a:rPr>
              <a:t>STADE 4: TRAVAILLER ENSEMBLE</a:t>
            </a:r>
          </a:p>
          <a:p>
            <a:endParaRPr lang="en-US" sz="1600" b="1" dirty="0">
              <a:solidFill>
                <a:srgbClr val="DA2127"/>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err="1">
                <a:latin typeface="Arial" panose="020B0604020202020204" pitchFamily="34" charset="0"/>
                <a:cs typeface="Arial" panose="020B0604020202020204" pitchFamily="34" charset="0"/>
              </a:rPr>
              <a:t>Mettre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œuvre</a:t>
            </a:r>
            <a:r>
              <a:rPr lang="en-US" sz="1600" dirty="0">
                <a:latin typeface="Arial" panose="020B0604020202020204" pitchFamily="34" charset="0"/>
                <a:cs typeface="Arial" panose="020B0604020202020204" pitchFamily="34" charset="0"/>
              </a:rPr>
              <a:t> le plan de </a:t>
            </a:r>
            <a:r>
              <a:rPr lang="en-US" sz="1600" dirty="0" err="1">
                <a:latin typeface="Arial" panose="020B0604020202020204" pitchFamily="34" charset="0"/>
                <a:cs typeface="Arial" panose="020B0604020202020204" pitchFamily="34" charset="0"/>
              </a:rPr>
              <a:t>mentorat</a:t>
            </a: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err="1">
                <a:latin typeface="Arial" panose="020B0604020202020204" pitchFamily="34" charset="0"/>
                <a:cs typeface="Arial" panose="020B0604020202020204" pitchFamily="34" charset="0"/>
              </a:rPr>
              <a:t>Organiser</a:t>
            </a:r>
            <a:r>
              <a:rPr lang="en-US" sz="1600" dirty="0">
                <a:latin typeface="Arial" panose="020B0604020202020204" pitchFamily="34" charset="0"/>
                <a:cs typeface="Arial" panose="020B0604020202020204" pitchFamily="34" charset="0"/>
              </a:rPr>
              <a:t> des </a:t>
            </a:r>
            <a:r>
              <a:rPr lang="en-US" sz="1600" dirty="0" err="1">
                <a:latin typeface="Arial" panose="020B0604020202020204" pitchFamily="34" charset="0"/>
                <a:cs typeface="Arial" panose="020B0604020202020204" pitchFamily="34" charset="0"/>
              </a:rPr>
              <a:t>bilans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réguliers</a:t>
            </a: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err="1">
                <a:latin typeface="Arial" panose="020B0604020202020204" pitchFamily="34" charset="0"/>
                <a:cs typeface="Arial" panose="020B0604020202020204" pitchFamily="34" charset="0"/>
              </a:rPr>
              <a:t>Réfléchir</a:t>
            </a:r>
            <a:r>
              <a:rPr lang="en-US" sz="1600" dirty="0">
                <a:latin typeface="Arial" panose="020B0604020202020204" pitchFamily="34" charset="0"/>
                <a:cs typeface="Arial" panose="020B0604020202020204" pitchFamily="34" charset="0"/>
              </a:rPr>
              <a:t> et </a:t>
            </a:r>
            <a:r>
              <a:rPr lang="en-US" sz="1600" dirty="0" err="1">
                <a:latin typeface="Arial" panose="020B0604020202020204" pitchFamily="34" charset="0"/>
                <a:cs typeface="Arial" panose="020B0604020202020204" pitchFamily="34" charset="0"/>
              </a:rPr>
              <a:t>évaluer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continu</a:t>
            </a:r>
            <a:endParaRPr lang="en-US" sz="1600" dirty="0">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159236B4-3CAE-2E9B-4A28-54FF5EA65EC5}"/>
              </a:ext>
            </a:extLst>
          </p:cNvPr>
          <p:cNvCxnSpPr/>
          <p:nvPr/>
        </p:nvCxnSpPr>
        <p:spPr>
          <a:xfrm>
            <a:off x="6096000" y="1400175"/>
            <a:ext cx="0" cy="439084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62798DC-C4F0-376F-6040-2DA917319959}"/>
              </a:ext>
            </a:extLst>
          </p:cNvPr>
          <p:cNvCxnSpPr>
            <a:cxnSpLocks/>
          </p:cNvCxnSpPr>
          <p:nvPr/>
        </p:nvCxnSpPr>
        <p:spPr>
          <a:xfrm flipH="1">
            <a:off x="720000" y="3438436"/>
            <a:ext cx="5376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9A7D768E-4004-8302-4836-C9919B99FCC2}"/>
              </a:ext>
            </a:extLst>
          </p:cNvPr>
          <p:cNvPicPr>
            <a:picLocks noChangeAspect="1"/>
          </p:cNvPicPr>
          <p:nvPr/>
        </p:nvPicPr>
        <p:blipFill>
          <a:blip r:embed="rId2"/>
          <a:stretch>
            <a:fillRect/>
          </a:stretch>
        </p:blipFill>
        <p:spPr>
          <a:xfrm>
            <a:off x="9844795" y="539660"/>
            <a:ext cx="1397000" cy="1397000"/>
          </a:xfrm>
          <a:prstGeom prst="rect">
            <a:avLst/>
          </a:prstGeom>
        </p:spPr>
      </p:pic>
    </p:spTree>
    <p:extLst>
      <p:ext uri="{BB962C8B-B14F-4D97-AF65-F5344CB8AC3E}">
        <p14:creationId xmlns:p14="http://schemas.microsoft.com/office/powerpoint/2010/main" val="347838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62719B-34E5-4823-8CBE-5ABA27D62914}"/>
              </a:ext>
            </a:extLst>
          </p:cNvPr>
          <p:cNvSpPr txBox="1"/>
          <p:nvPr/>
        </p:nvSpPr>
        <p:spPr>
          <a:xfrm>
            <a:off x="720000" y="720000"/>
            <a:ext cx="10624227" cy="400110"/>
          </a:xfrm>
          <a:prstGeom prst="rect">
            <a:avLst/>
          </a:prstGeom>
          <a:noFill/>
        </p:spPr>
        <p:txBody>
          <a:bodyPr wrap="square">
            <a:spAutoFit/>
          </a:bodyPr>
          <a:lstStyle/>
          <a:p>
            <a:pPr eaLnBrk="1" fontAlgn="auto" hangingPunct="1">
              <a:spcBef>
                <a:spcPts val="0"/>
              </a:spcBef>
              <a:spcAft>
                <a:spcPts val="0"/>
              </a:spcAft>
              <a:defRPr/>
            </a:pPr>
            <a:r>
              <a:rPr lang="en-US" sz="2000" dirty="0" err="1">
                <a:solidFill>
                  <a:srgbClr val="C00000"/>
                </a:solidFill>
                <a:latin typeface="Arial" panose="020B0604020202020204" pitchFamily="34" charset="0"/>
                <a:cs typeface="Arial" panose="020B0604020202020204" pitchFamily="34" charset="0"/>
              </a:rPr>
              <a:t>Rôles</a:t>
            </a:r>
            <a:r>
              <a:rPr lang="en-US" sz="2000" dirty="0">
                <a:solidFill>
                  <a:srgbClr val="C00000"/>
                </a:solidFill>
                <a:latin typeface="Arial" panose="020B0604020202020204" pitchFamily="34" charset="0"/>
                <a:cs typeface="Arial" panose="020B0604020202020204" pitchFamily="34" charset="0"/>
              </a:rPr>
              <a:t> et </a:t>
            </a:r>
            <a:r>
              <a:rPr lang="en-US" sz="2000" dirty="0" err="1">
                <a:solidFill>
                  <a:srgbClr val="C00000"/>
                </a:solidFill>
                <a:latin typeface="Arial" panose="020B0604020202020204" pitchFamily="34" charset="0"/>
                <a:cs typeface="Arial" panose="020B0604020202020204" pitchFamily="34" charset="0"/>
              </a:rPr>
              <a:t>responsabilités</a:t>
            </a:r>
            <a:r>
              <a:rPr lang="en-US" sz="2000" dirty="0">
                <a:solidFill>
                  <a:srgbClr val="C00000"/>
                </a:solidFill>
                <a:latin typeface="Arial" panose="020B0604020202020204" pitchFamily="34" charset="0"/>
                <a:cs typeface="Arial" panose="020B0604020202020204" pitchFamily="34" charset="0"/>
              </a:rPr>
              <a:t> du </a:t>
            </a:r>
            <a:r>
              <a:rPr lang="en-US" sz="2000" dirty="0" err="1">
                <a:solidFill>
                  <a:srgbClr val="C00000"/>
                </a:solidFill>
                <a:latin typeface="Arial" panose="020B0604020202020204" pitchFamily="34" charset="0"/>
                <a:cs typeface="Arial" panose="020B0604020202020204" pitchFamily="34" charset="0"/>
              </a:rPr>
              <a:t>mentoré</a:t>
            </a:r>
            <a:r>
              <a:rPr lang="en-US" sz="2000" dirty="0">
                <a:solidFill>
                  <a:srgbClr val="C00000"/>
                </a:solidFill>
                <a:latin typeface="Arial" panose="020B0604020202020204" pitchFamily="34" charset="0"/>
                <a:cs typeface="Arial" panose="020B0604020202020204" pitchFamily="34" charset="0"/>
              </a:rPr>
              <a:t> (suite)</a:t>
            </a:r>
          </a:p>
        </p:txBody>
      </p:sp>
      <p:sp>
        <p:nvSpPr>
          <p:cNvPr id="2" name="Slide Number Placeholder 1">
            <a:extLst>
              <a:ext uri="{FF2B5EF4-FFF2-40B4-BE49-F238E27FC236}">
                <a16:creationId xmlns:a16="http://schemas.microsoft.com/office/drawing/2014/main" id="{89FFA8CD-B792-455B-9FC4-7F39B480BE24}"/>
              </a:ext>
            </a:extLst>
          </p:cNvPr>
          <p:cNvSpPr>
            <a:spLocks noGrp="1"/>
          </p:cNvSpPr>
          <p:nvPr>
            <p:ph type="sldNum" sz="quarter" idx="4"/>
          </p:nvPr>
        </p:nvSpPr>
        <p:spPr/>
        <p:txBody>
          <a:bodyPr/>
          <a:lstStyle/>
          <a:p>
            <a:fld id="{3884788F-3909-4E53-9C01-7D724614CA0D}" type="slidenum">
              <a:rPr lang="en-US" altLang="en-US" smtClean="0"/>
              <a:pPr/>
              <a:t>35</a:t>
            </a:fld>
            <a:endParaRPr lang="en-US" altLang="en-US" dirty="0"/>
          </a:p>
        </p:txBody>
      </p:sp>
      <p:sp>
        <p:nvSpPr>
          <p:cNvPr id="6" name="TextBox 5">
            <a:extLst>
              <a:ext uri="{FF2B5EF4-FFF2-40B4-BE49-F238E27FC236}">
                <a16:creationId xmlns:a16="http://schemas.microsoft.com/office/drawing/2014/main" id="{1E0244E8-11BB-D049-BA87-F4ECA9E5566C}"/>
              </a:ext>
            </a:extLst>
          </p:cNvPr>
          <p:cNvSpPr txBox="1"/>
          <p:nvPr/>
        </p:nvSpPr>
        <p:spPr>
          <a:xfrm>
            <a:off x="720000" y="1647232"/>
            <a:ext cx="4878232" cy="1323439"/>
          </a:xfrm>
          <a:prstGeom prst="rect">
            <a:avLst/>
          </a:prstGeom>
          <a:noFill/>
        </p:spPr>
        <p:txBody>
          <a:bodyPr wrap="square">
            <a:spAutoFit/>
          </a:bodyPr>
          <a:lstStyle/>
          <a:p>
            <a:r>
              <a:rPr lang="en-US" sz="1600" b="1" dirty="0">
                <a:solidFill>
                  <a:srgbClr val="DA2127"/>
                </a:solidFill>
                <a:effectLst/>
                <a:latin typeface="Arial" panose="020B0604020202020204" pitchFamily="34" charset="0"/>
                <a:cs typeface="Arial" panose="020B0604020202020204" pitchFamily="34" charset="0"/>
              </a:rPr>
              <a:t>STADE 5: RÉCAPITULER</a:t>
            </a:r>
          </a:p>
          <a:p>
            <a:endParaRPr lang="en-US" sz="1600" b="1" dirty="0">
              <a:solidFill>
                <a:srgbClr val="DA2127"/>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err="1">
                <a:effectLst/>
                <a:latin typeface="Arial" panose="020B0604020202020204" pitchFamily="34" charset="0"/>
                <a:cs typeface="Arial" panose="020B0604020202020204" pitchFamily="34" charset="0"/>
              </a:rPr>
              <a:t>Évaluer</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l'atteinte</a:t>
            </a:r>
            <a:r>
              <a:rPr lang="en-US" sz="1600" dirty="0">
                <a:effectLst/>
                <a:latin typeface="Arial" panose="020B0604020202020204" pitchFamily="34" charset="0"/>
                <a:cs typeface="Arial" panose="020B0604020202020204" pitchFamily="34" charset="0"/>
              </a:rPr>
              <a:t> des </a:t>
            </a:r>
            <a:r>
              <a:rPr lang="en-US" sz="1600" dirty="0" err="1">
                <a:effectLst/>
                <a:latin typeface="Arial" panose="020B0604020202020204" pitchFamily="34" charset="0"/>
                <a:cs typeface="Arial" panose="020B0604020202020204" pitchFamily="34" charset="0"/>
              </a:rPr>
              <a:t>objectifs</a:t>
            </a:r>
            <a:endParaRPr lang="en-US" sz="160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err="1">
                <a:effectLst/>
                <a:latin typeface="Arial" panose="020B0604020202020204" pitchFamily="34" charset="0"/>
                <a:cs typeface="Arial" panose="020B0604020202020204" pitchFamily="34" charset="0"/>
              </a:rPr>
              <a:t>Communiquer</a:t>
            </a:r>
            <a:r>
              <a:rPr lang="en-US" sz="1600" dirty="0">
                <a:effectLst/>
                <a:latin typeface="Arial" panose="020B0604020202020204" pitchFamily="34" charset="0"/>
                <a:cs typeface="Arial" panose="020B0604020202020204" pitchFamily="34" charset="0"/>
              </a:rPr>
              <a:t> les </a:t>
            </a:r>
            <a:r>
              <a:rPr lang="en-US" sz="1600" dirty="0" err="1">
                <a:effectLst/>
                <a:latin typeface="Arial" panose="020B0604020202020204" pitchFamily="34" charset="0"/>
                <a:cs typeface="Arial" panose="020B0604020202020204" pitchFamily="34" charset="0"/>
              </a:rPr>
              <a:t>réussites</a:t>
            </a:r>
            <a:r>
              <a:rPr lang="en-US" sz="1600" dirty="0">
                <a:effectLst/>
                <a:latin typeface="Arial" panose="020B0604020202020204" pitchFamily="34" charset="0"/>
                <a:cs typeface="Arial" panose="020B0604020202020204" pitchFamily="34" charset="0"/>
              </a:rPr>
              <a:t> aux </a:t>
            </a:r>
            <a:r>
              <a:rPr lang="en-US" sz="1600" dirty="0" err="1">
                <a:effectLst/>
                <a:latin typeface="Arial" panose="020B0604020202020204" pitchFamily="34" charset="0"/>
                <a:cs typeface="Arial" panose="020B0604020202020204" pitchFamily="34" charset="0"/>
              </a:rPr>
              <a:t>autres</a:t>
            </a:r>
            <a:endParaRPr lang="en-US" sz="160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err="1">
                <a:effectLst/>
                <a:latin typeface="Arial" panose="020B0604020202020204" pitchFamily="34" charset="0"/>
                <a:cs typeface="Arial" panose="020B0604020202020204" pitchFamily="34" charset="0"/>
              </a:rPr>
              <a:t>Célébrer</a:t>
            </a:r>
            <a:r>
              <a:rPr lang="en-US" sz="1600" dirty="0">
                <a:effectLst/>
                <a:latin typeface="Arial" panose="020B0604020202020204" pitchFamily="34" charset="0"/>
                <a:cs typeface="Arial" panose="020B0604020202020204" pitchFamily="34" charset="0"/>
              </a:rPr>
              <a:t> le succès et </a:t>
            </a:r>
            <a:r>
              <a:rPr lang="en-US" sz="1600" dirty="0" err="1">
                <a:effectLst/>
                <a:latin typeface="Arial" panose="020B0604020202020204" pitchFamily="34" charset="0"/>
                <a:cs typeface="Arial" panose="020B0604020202020204" pitchFamily="34" charset="0"/>
              </a:rPr>
              <a:t>l'expérience</a:t>
            </a:r>
            <a:r>
              <a:rPr lang="en-US" sz="1600" dirty="0">
                <a:effectLst/>
                <a:latin typeface="Arial" panose="020B0604020202020204" pitchFamily="34" charset="0"/>
                <a:cs typeface="Arial" panose="020B0604020202020204" pitchFamily="34" charset="0"/>
              </a:rPr>
              <a:t> du </a:t>
            </a:r>
            <a:r>
              <a:rPr lang="en-US" sz="1600" dirty="0" err="1">
                <a:effectLst/>
                <a:latin typeface="Arial" panose="020B0604020202020204" pitchFamily="34" charset="0"/>
                <a:cs typeface="Arial" panose="020B0604020202020204" pitchFamily="34" charset="0"/>
              </a:rPr>
              <a:t>mentorat</a:t>
            </a:r>
            <a:endParaRPr lang="en-US" sz="1600" dirty="0">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8CD1E7B-6483-7DC0-D3D5-BEA04E581754}"/>
              </a:ext>
            </a:extLst>
          </p:cNvPr>
          <p:cNvSpPr txBox="1"/>
          <p:nvPr/>
        </p:nvSpPr>
        <p:spPr>
          <a:xfrm>
            <a:off x="6363563" y="1993073"/>
            <a:ext cx="4878232" cy="2554545"/>
          </a:xfrm>
          <a:prstGeom prst="rect">
            <a:avLst/>
          </a:prstGeom>
          <a:noFill/>
        </p:spPr>
        <p:txBody>
          <a:bodyPr wrap="square">
            <a:spAutoFit/>
          </a:bodyPr>
          <a:lstStyle/>
          <a:p>
            <a:r>
              <a:rPr lang="en-US" sz="1600" b="1" dirty="0">
                <a:solidFill>
                  <a:srgbClr val="DA2127"/>
                </a:solidFill>
                <a:effectLst/>
                <a:latin typeface="Arial" panose="020B0604020202020204" pitchFamily="34" charset="0"/>
                <a:cs typeface="Arial" panose="020B0604020202020204" pitchFamily="34" charset="0"/>
              </a:rPr>
              <a:t>APRÈS LA FIN DU MENTORAT...</a:t>
            </a:r>
          </a:p>
          <a:p>
            <a:endParaRPr lang="en-US" sz="1600" b="1" dirty="0">
              <a:solidFill>
                <a:srgbClr val="DA2127"/>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err="1">
                <a:effectLst/>
                <a:latin typeface="Arial" panose="020B0604020202020204" pitchFamily="34" charset="0"/>
                <a:cs typeface="Arial" panose="020B0604020202020204" pitchFamily="34" charset="0"/>
              </a:rPr>
              <a:t>Évaluer</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l'atteinte</a:t>
            </a:r>
            <a:r>
              <a:rPr lang="en-US" sz="1600" dirty="0">
                <a:effectLst/>
                <a:latin typeface="Arial" panose="020B0604020202020204" pitchFamily="34" charset="0"/>
                <a:cs typeface="Arial" panose="020B0604020202020204" pitchFamily="34" charset="0"/>
              </a:rPr>
              <a:t> des </a:t>
            </a:r>
            <a:r>
              <a:rPr lang="en-US" sz="1600" dirty="0" err="1">
                <a:effectLst/>
                <a:latin typeface="Arial" panose="020B0604020202020204" pitchFamily="34" charset="0"/>
                <a:cs typeface="Arial" panose="020B0604020202020204" pitchFamily="34" charset="0"/>
              </a:rPr>
              <a:t>objectifs</a:t>
            </a:r>
            <a:endParaRPr lang="en-US" sz="160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Faire part de son </a:t>
            </a:r>
            <a:r>
              <a:rPr lang="en-US" sz="1600" dirty="0" err="1">
                <a:effectLst/>
                <a:latin typeface="Arial" panose="020B0604020202020204" pitchFamily="34" charset="0"/>
                <a:cs typeface="Arial" panose="020B0604020202020204" pitchFamily="34" charset="0"/>
              </a:rPr>
              <a:t>expérience</a:t>
            </a:r>
            <a:r>
              <a:rPr lang="en-US" sz="1600" dirty="0">
                <a:effectLst/>
                <a:latin typeface="Arial" panose="020B0604020202020204" pitchFamily="34" charset="0"/>
                <a:cs typeface="Arial" panose="020B0604020202020204" pitchFamily="34" charset="0"/>
              </a:rPr>
              <a:t> à </a:t>
            </a:r>
            <a:r>
              <a:rPr lang="en-US" sz="1600" dirty="0" err="1">
                <a:effectLst/>
                <a:latin typeface="Arial" panose="020B0604020202020204" pitchFamily="34" charset="0"/>
                <a:cs typeface="Arial" panose="020B0604020202020204" pitchFamily="34" charset="0"/>
              </a:rPr>
              <a:t>d'autres</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personnes</a:t>
            </a:r>
            <a:endParaRPr lang="en-US" sz="160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err="1">
                <a:effectLst/>
                <a:latin typeface="Arial" panose="020B0604020202020204" pitchFamily="34" charset="0"/>
                <a:cs typeface="Arial" panose="020B0604020202020204" pitchFamily="34" charset="0"/>
              </a:rPr>
              <a:t>Célébrer</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l'expérience</a:t>
            </a:r>
            <a:r>
              <a:rPr lang="en-US" sz="1600" dirty="0">
                <a:effectLst/>
                <a:latin typeface="Arial" panose="020B0604020202020204" pitchFamily="34" charset="0"/>
                <a:cs typeface="Arial" panose="020B0604020202020204" pitchFamily="34" charset="0"/>
              </a:rPr>
              <a:t> du </a:t>
            </a:r>
            <a:r>
              <a:rPr lang="en-US" sz="1600" dirty="0" err="1">
                <a:effectLst/>
                <a:latin typeface="Arial" panose="020B0604020202020204" pitchFamily="34" charset="0"/>
                <a:cs typeface="Arial" panose="020B0604020202020204" pitchFamily="34" charset="0"/>
              </a:rPr>
              <a:t>mentorat</a:t>
            </a:r>
            <a:endParaRPr lang="en-US" sz="160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err="1">
                <a:effectLst/>
                <a:latin typeface="Arial" panose="020B0604020202020204" pitchFamily="34" charset="0"/>
                <a:cs typeface="Arial" panose="020B0604020202020204" pitchFamily="34" charset="0"/>
              </a:rPr>
              <a:t>Évaluer</a:t>
            </a:r>
            <a:r>
              <a:rPr lang="en-US" sz="1600" dirty="0">
                <a:effectLst/>
                <a:latin typeface="Arial" panose="020B0604020202020204" pitchFamily="34" charset="0"/>
                <a:cs typeface="Arial" panose="020B0604020202020204" pitchFamily="34" charset="0"/>
              </a:rPr>
              <a:t> le </a:t>
            </a:r>
            <a:r>
              <a:rPr lang="en-US" sz="1600" dirty="0" err="1">
                <a:effectLst/>
                <a:latin typeface="Arial" panose="020B0604020202020204" pitchFamily="34" charset="0"/>
                <a:cs typeface="Arial" panose="020B0604020202020204" pitchFamily="34" charset="0"/>
              </a:rPr>
              <a:t>programme</a:t>
            </a:r>
            <a:r>
              <a:rPr lang="en-US" sz="1600" dirty="0">
                <a:effectLst/>
                <a:latin typeface="Arial" panose="020B0604020202020204" pitchFamily="34" charset="0"/>
                <a:cs typeface="Arial" panose="020B0604020202020204" pitchFamily="34" charset="0"/>
              </a:rPr>
              <a:t> et la relation de </a:t>
            </a:r>
            <a:r>
              <a:rPr lang="en-US" sz="1600" dirty="0" err="1">
                <a:effectLst/>
                <a:latin typeface="Arial" panose="020B0604020202020204" pitchFamily="34" charset="0"/>
                <a:cs typeface="Arial" panose="020B0604020202020204" pitchFamily="34" charset="0"/>
              </a:rPr>
              <a:t>mentorat</a:t>
            </a:r>
            <a:endParaRPr lang="en-US" sz="160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err="1">
                <a:effectLst/>
                <a:latin typeface="Arial" panose="020B0604020202020204" pitchFamily="34" charset="0"/>
                <a:cs typeface="Arial" panose="020B0604020202020204" pitchFamily="34" charset="0"/>
              </a:rPr>
              <a:t>Planifier</a:t>
            </a:r>
            <a:r>
              <a:rPr lang="en-US" sz="1600" dirty="0">
                <a:effectLst/>
                <a:latin typeface="Arial" panose="020B0604020202020204" pitchFamily="34" charset="0"/>
                <a:cs typeface="Arial" panose="020B0604020202020204" pitchFamily="34" charset="0"/>
              </a:rPr>
              <a:t> les étapes </a:t>
            </a:r>
            <a:r>
              <a:rPr lang="en-US" sz="1600" dirty="0" err="1">
                <a:effectLst/>
                <a:latin typeface="Arial" panose="020B0604020202020204" pitchFamily="34" charset="0"/>
                <a:cs typeface="Arial" panose="020B0604020202020204" pitchFamily="34" charset="0"/>
              </a:rPr>
              <a:t>suivantes</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en</a:t>
            </a:r>
            <a:r>
              <a:rPr lang="en-US" sz="1600" dirty="0">
                <a:effectLst/>
                <a:latin typeface="Arial" panose="020B0604020202020204" pitchFamily="34" charset="0"/>
                <a:cs typeface="Arial" panose="020B0604020202020204" pitchFamily="34" charset="0"/>
              </a:rPr>
              <a:t> matière </a:t>
            </a:r>
            <a:r>
              <a:rPr lang="en-US" sz="1600" dirty="0" err="1">
                <a:effectLst/>
                <a:latin typeface="Arial" panose="020B0604020202020204" pitchFamily="34" charset="0"/>
                <a:cs typeface="Arial" panose="020B0604020202020204" pitchFamily="34" charset="0"/>
              </a:rPr>
              <a:t>d'avancement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professionnel</a:t>
            </a:r>
            <a:endParaRPr lang="en-US" sz="160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Payer au </a:t>
            </a:r>
            <a:r>
              <a:rPr lang="en-US" sz="1600" dirty="0" err="1">
                <a:effectLst/>
                <a:latin typeface="Arial" panose="020B0604020202020204" pitchFamily="34" charset="0"/>
                <a:cs typeface="Arial" panose="020B0604020202020204" pitchFamily="34" charset="0"/>
              </a:rPr>
              <a:t>suivant</a:t>
            </a:r>
            <a:endParaRPr lang="en-US" sz="1600" dirty="0">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A229F85-1339-BA80-B529-2F13AB0A01DC}"/>
              </a:ext>
            </a:extLst>
          </p:cNvPr>
          <p:cNvSpPr txBox="1"/>
          <p:nvPr/>
        </p:nvSpPr>
        <p:spPr>
          <a:xfrm>
            <a:off x="720000" y="3738954"/>
            <a:ext cx="4980713" cy="1323439"/>
          </a:xfrm>
          <a:prstGeom prst="rect">
            <a:avLst/>
          </a:prstGeom>
          <a:noFill/>
        </p:spPr>
        <p:txBody>
          <a:bodyPr wrap="square">
            <a:spAutoFit/>
          </a:bodyPr>
          <a:lstStyle/>
          <a:p>
            <a:r>
              <a:rPr lang="en-US" sz="1600" b="1" dirty="0">
                <a:solidFill>
                  <a:srgbClr val="DA2127"/>
                </a:solidFill>
                <a:latin typeface="Arial" panose="020B0604020202020204" pitchFamily="34" charset="0"/>
                <a:cs typeface="Arial" panose="020B0604020202020204" pitchFamily="34" charset="0"/>
              </a:rPr>
              <a:t>STADE 6 : ÉVALUER ET PLANIFIER</a:t>
            </a:r>
          </a:p>
          <a:p>
            <a:endParaRPr lang="en-US" sz="1600" b="1" dirty="0">
              <a:solidFill>
                <a:srgbClr val="DA2127"/>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err="1">
                <a:latin typeface="Arial" panose="020B0604020202020204" pitchFamily="34" charset="0"/>
                <a:cs typeface="Arial" panose="020B0604020202020204" pitchFamily="34" charset="0"/>
              </a:rPr>
              <a:t>Évaluer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l'efficacité</a:t>
            </a:r>
            <a:r>
              <a:rPr lang="en-US" sz="1600" dirty="0">
                <a:latin typeface="Arial" panose="020B0604020202020204" pitchFamily="34" charset="0"/>
                <a:cs typeface="Arial" panose="020B0604020202020204" pitchFamily="34" charset="0"/>
              </a:rPr>
              <a:t> du </a:t>
            </a:r>
            <a:r>
              <a:rPr lang="en-US" sz="1600" dirty="0" err="1">
                <a:latin typeface="Arial" panose="020B0604020202020204" pitchFamily="34" charset="0"/>
                <a:cs typeface="Arial" panose="020B0604020202020204" pitchFamily="34" charset="0"/>
              </a:rPr>
              <a:t>mentorat</a:t>
            </a: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err="1">
                <a:latin typeface="Arial" panose="020B0604020202020204" pitchFamily="34" charset="0"/>
                <a:cs typeface="Arial" panose="020B0604020202020204" pitchFamily="34" charset="0"/>
              </a:rPr>
              <a:t>Planifier</a:t>
            </a:r>
            <a:r>
              <a:rPr lang="en-US" sz="1600" dirty="0">
                <a:latin typeface="Arial" panose="020B0604020202020204" pitchFamily="34" charset="0"/>
                <a:cs typeface="Arial" panose="020B0604020202020204" pitchFamily="34" charset="0"/>
              </a:rPr>
              <a:t> les étapes </a:t>
            </a:r>
            <a:r>
              <a:rPr lang="en-US" sz="1600" dirty="0" err="1">
                <a:latin typeface="Arial" panose="020B0604020202020204" pitchFamily="34" charset="0"/>
                <a:cs typeface="Arial" panose="020B0604020202020204" pitchFamily="34" charset="0"/>
              </a:rPr>
              <a:t>suivantes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matière </a:t>
            </a:r>
            <a:r>
              <a:rPr lang="en-US" sz="1600" dirty="0" err="1">
                <a:latin typeface="Arial" panose="020B0604020202020204" pitchFamily="34" charset="0"/>
                <a:cs typeface="Arial" panose="020B0604020202020204" pitchFamily="34" charset="0"/>
              </a:rPr>
              <a:t>d'avancement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professionnel</a:t>
            </a:r>
            <a:endParaRPr lang="en-US" sz="1600" dirty="0">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726AD7CC-4D91-6CDB-E686-F8DE0E55C242}"/>
              </a:ext>
            </a:extLst>
          </p:cNvPr>
          <p:cNvCxnSpPr/>
          <p:nvPr/>
        </p:nvCxnSpPr>
        <p:spPr>
          <a:xfrm>
            <a:off x="6096000" y="1355353"/>
            <a:ext cx="0" cy="439084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973507A-718C-A481-D8BE-C49D5AC073D2}"/>
              </a:ext>
            </a:extLst>
          </p:cNvPr>
          <p:cNvCxnSpPr>
            <a:cxnSpLocks/>
          </p:cNvCxnSpPr>
          <p:nvPr/>
        </p:nvCxnSpPr>
        <p:spPr>
          <a:xfrm flipH="1">
            <a:off x="720000" y="3393614"/>
            <a:ext cx="5376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E9C7DEF-7C54-374D-5894-65C1D29BE8ED}"/>
              </a:ext>
            </a:extLst>
          </p:cNvPr>
          <p:cNvPicPr>
            <a:picLocks noChangeAspect="1"/>
          </p:cNvPicPr>
          <p:nvPr/>
        </p:nvPicPr>
        <p:blipFill>
          <a:blip r:embed="rId3"/>
          <a:stretch>
            <a:fillRect/>
          </a:stretch>
        </p:blipFill>
        <p:spPr>
          <a:xfrm>
            <a:off x="10075000" y="460375"/>
            <a:ext cx="1397000" cy="1397000"/>
          </a:xfrm>
          <a:prstGeom prst="rect">
            <a:avLst/>
          </a:prstGeom>
        </p:spPr>
      </p:pic>
    </p:spTree>
    <p:extLst>
      <p:ext uri="{BB962C8B-B14F-4D97-AF65-F5344CB8AC3E}">
        <p14:creationId xmlns:p14="http://schemas.microsoft.com/office/powerpoint/2010/main" val="1864943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0614F89-E3AB-4CA5-9CCA-32AECA38072F}"/>
              </a:ext>
            </a:extLst>
          </p:cNvPr>
          <p:cNvSpPr txBox="1"/>
          <p:nvPr/>
        </p:nvSpPr>
        <p:spPr>
          <a:xfrm>
            <a:off x="720000" y="720000"/>
            <a:ext cx="10140592" cy="707886"/>
          </a:xfrm>
          <a:prstGeom prst="rect">
            <a:avLst/>
          </a:prstGeom>
          <a:noFill/>
        </p:spPr>
        <p:txBody>
          <a:bodyPr wrap="square">
            <a:spAutoFit/>
          </a:bodyPr>
          <a:lstStyle/>
          <a:p>
            <a:pPr eaLnBrk="1" fontAlgn="auto" hangingPunct="1">
              <a:spcBef>
                <a:spcPts val="0"/>
              </a:spcBef>
              <a:spcAft>
                <a:spcPts val="0"/>
              </a:spcAft>
              <a:defRPr/>
            </a:pPr>
            <a:r>
              <a:rPr lang="en-US" sz="2000" dirty="0" err="1">
                <a:solidFill>
                  <a:srgbClr val="C00000"/>
                </a:solidFill>
                <a:latin typeface="Arial" panose="020B0604020202020204" pitchFamily="34" charset="0"/>
                <a:cs typeface="Arial" panose="020B0604020202020204" pitchFamily="34" charset="0"/>
              </a:rPr>
              <a:t>Stratégies</a:t>
            </a:r>
            <a:r>
              <a:rPr lang="en-US" sz="2000" dirty="0">
                <a:solidFill>
                  <a:srgbClr val="C00000"/>
                </a:solidFill>
                <a:latin typeface="Arial" panose="020B0604020202020204" pitchFamily="34" charset="0"/>
                <a:cs typeface="Arial" panose="020B0604020202020204" pitchFamily="34" charset="0"/>
              </a:rPr>
              <a:t> pour </a:t>
            </a:r>
            <a:r>
              <a:rPr lang="en-US" sz="2000" dirty="0" err="1">
                <a:solidFill>
                  <a:srgbClr val="C00000"/>
                </a:solidFill>
                <a:latin typeface="Arial" panose="020B0604020202020204" pitchFamily="34" charset="0"/>
                <a:cs typeface="Arial" panose="020B0604020202020204" pitchFamily="34" charset="0"/>
              </a:rPr>
              <a:t>être</a:t>
            </a:r>
            <a:r>
              <a:rPr lang="en-US" sz="2000" dirty="0">
                <a:solidFill>
                  <a:srgbClr val="C00000"/>
                </a:solidFill>
                <a:latin typeface="Arial" panose="020B0604020202020204" pitchFamily="34" charset="0"/>
                <a:cs typeface="Arial" panose="020B0604020202020204" pitchFamily="34" charset="0"/>
              </a:rPr>
              <a:t> un </a:t>
            </a:r>
            <a:r>
              <a:rPr lang="en-US" sz="2000" dirty="0" err="1">
                <a:solidFill>
                  <a:srgbClr val="C00000"/>
                </a:solidFill>
                <a:latin typeface="Arial" panose="020B0604020202020204" pitchFamily="34" charset="0"/>
                <a:cs typeface="Arial" panose="020B0604020202020204" pitchFamily="34" charset="0"/>
              </a:rPr>
              <a:t>mentoré</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efficace</a:t>
            </a:r>
            <a:endParaRPr lang="en-US" sz="2000" dirty="0">
              <a:solidFill>
                <a:srgbClr val="C00000"/>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sz="2000" dirty="0">
              <a:solidFill>
                <a:srgbClr val="C0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7A22E57-CB6C-4346-BCE5-2FAB0EDE278D}"/>
              </a:ext>
            </a:extLst>
          </p:cNvPr>
          <p:cNvSpPr txBox="1"/>
          <p:nvPr/>
        </p:nvSpPr>
        <p:spPr>
          <a:xfrm>
            <a:off x="720000" y="6249600"/>
            <a:ext cx="5360106" cy="307777"/>
          </a:xfrm>
          <a:prstGeom prst="rect">
            <a:avLst/>
          </a:prstGeom>
          <a:noFill/>
        </p:spPr>
        <p:txBody>
          <a:bodyPr wrap="square">
            <a:spAutoFit/>
          </a:bodyPr>
          <a:lstStyle/>
          <a:p>
            <a:pPr eaLnBrk="1" fontAlgn="auto" hangingPunct="1">
              <a:spcBef>
                <a:spcPts val="0"/>
              </a:spcBef>
              <a:spcAft>
                <a:spcPts val="0"/>
              </a:spcAft>
              <a:defRPr/>
            </a:pPr>
            <a:r>
              <a:rPr lang="en-US" sz="1400" dirty="0">
                <a:solidFill>
                  <a:schemeClr val="bg1">
                    <a:lumMod val="50000"/>
                  </a:schemeClr>
                </a:solidFill>
                <a:latin typeface="Arial" panose="020B0604020202020204" pitchFamily="34" charset="0"/>
                <a:cs typeface="Arial" panose="020B0604020202020204" pitchFamily="34" charset="0"/>
              </a:rPr>
              <a:t>Guide pour </a:t>
            </a:r>
            <a:r>
              <a:rPr lang="en-US" sz="1400" dirty="0" err="1">
                <a:solidFill>
                  <a:schemeClr val="bg1">
                    <a:lumMod val="50000"/>
                  </a:schemeClr>
                </a:solidFill>
                <a:latin typeface="Arial" panose="020B0604020202020204" pitchFamily="34" charset="0"/>
                <a:cs typeface="Arial" panose="020B0604020202020204" pitchFamily="34" charset="0"/>
              </a:rPr>
              <a:t>mentoré</a:t>
            </a:r>
            <a:r>
              <a:rPr lang="en-US" sz="1400" dirty="0">
                <a:solidFill>
                  <a:schemeClr val="bg1">
                    <a:lumMod val="50000"/>
                  </a:schemeClr>
                </a:solidFill>
                <a:latin typeface="Arial" panose="020B0604020202020204" pitchFamily="34" charset="0"/>
                <a:cs typeface="Arial" panose="020B0604020202020204" pitchFamily="34" charset="0"/>
              </a:rPr>
              <a:t>, page 31</a:t>
            </a:r>
          </a:p>
        </p:txBody>
      </p:sp>
      <p:sp>
        <p:nvSpPr>
          <p:cNvPr id="2" name="Slide Number Placeholder 1">
            <a:extLst>
              <a:ext uri="{FF2B5EF4-FFF2-40B4-BE49-F238E27FC236}">
                <a16:creationId xmlns:a16="http://schemas.microsoft.com/office/drawing/2014/main" id="{DA03CB45-7ACB-4C6F-B333-18F1A6427481}"/>
              </a:ext>
            </a:extLst>
          </p:cNvPr>
          <p:cNvSpPr>
            <a:spLocks noGrp="1"/>
          </p:cNvSpPr>
          <p:nvPr>
            <p:ph type="sldNum" sz="quarter" idx="4"/>
          </p:nvPr>
        </p:nvSpPr>
        <p:spPr/>
        <p:txBody>
          <a:bodyPr/>
          <a:lstStyle/>
          <a:p>
            <a:fld id="{3884788F-3909-4E53-9C01-7D724614CA0D}" type="slidenum">
              <a:rPr lang="en-US" altLang="en-US" smtClean="0"/>
              <a:pPr/>
              <a:t>36</a:t>
            </a:fld>
            <a:endParaRPr lang="en-US" altLang="en-US" dirty="0"/>
          </a:p>
        </p:txBody>
      </p:sp>
      <p:sp>
        <p:nvSpPr>
          <p:cNvPr id="4" name="TextBox 3">
            <a:extLst>
              <a:ext uri="{FF2B5EF4-FFF2-40B4-BE49-F238E27FC236}">
                <a16:creationId xmlns:a16="http://schemas.microsoft.com/office/drawing/2014/main" id="{12C2F84A-9948-963D-A0A5-09C462F63080}"/>
              </a:ext>
            </a:extLst>
          </p:cNvPr>
          <p:cNvSpPr txBox="1"/>
          <p:nvPr>
            <p:custDataLst>
              <p:tags r:id="rId1"/>
            </p:custDataLst>
          </p:nvPr>
        </p:nvSpPr>
        <p:spPr>
          <a:xfrm>
            <a:off x="720000" y="1440000"/>
            <a:ext cx="9820972" cy="2369880"/>
          </a:xfrm>
          <a:prstGeom prst="rect">
            <a:avLst/>
          </a:prstGeom>
          <a:noFill/>
        </p:spPr>
        <p:txBody>
          <a:bodyPr wrap="square">
            <a:spAutoFit/>
          </a:bodyPr>
          <a:lstStyle/>
          <a:p>
            <a:pPr eaLnBrk="1" fontAlgn="auto" hangingPunct="1">
              <a:spcBef>
                <a:spcPts val="0"/>
              </a:spcBef>
              <a:spcAft>
                <a:spcPts val="0"/>
              </a:spcAft>
              <a:defRPr/>
            </a:pPr>
            <a:r>
              <a:rPr lang="fr-CA" sz="1600" dirty="0">
                <a:latin typeface="Arial" panose="020B0604020202020204" pitchFamily="34" charset="0"/>
                <a:cs typeface="Arial" panose="020B0604020202020204" pitchFamily="34" charset="0"/>
              </a:rPr>
              <a:t>Les habiletés importantes pour un mentoré sont les suivantes : </a:t>
            </a:r>
          </a:p>
          <a:p>
            <a:pPr marL="284400" indent="-284400" eaLnBrk="1" fontAlgn="auto" hangingPunct="1">
              <a:spcBef>
                <a:spcPts val="200"/>
              </a:spcBef>
              <a:spcAft>
                <a:spcPts val="0"/>
              </a:spcAft>
              <a:buFont typeface="Arial" panose="020B0604020202020204" pitchFamily="34" charset="0"/>
              <a:buChar char="•"/>
              <a:defRPr/>
            </a:pPr>
            <a:r>
              <a:rPr lang="fr-CA" sz="1600" dirty="0">
                <a:latin typeface="Arial" panose="020B0604020202020204" pitchFamily="34" charset="0"/>
                <a:cs typeface="Arial" panose="020B0604020202020204" pitchFamily="34" charset="0"/>
              </a:rPr>
              <a:t>Communication efficace;</a:t>
            </a:r>
          </a:p>
          <a:p>
            <a:pPr marL="284400" indent="-284400" eaLnBrk="1" fontAlgn="auto" hangingPunct="1">
              <a:spcBef>
                <a:spcPts val="200"/>
              </a:spcBef>
              <a:spcAft>
                <a:spcPts val="0"/>
              </a:spcAft>
              <a:buFont typeface="Arial" panose="020B0604020202020204" pitchFamily="34" charset="0"/>
              <a:buChar char="•"/>
              <a:defRPr/>
            </a:pPr>
            <a:r>
              <a:rPr lang="fr-CA" sz="1600" dirty="0">
                <a:latin typeface="Arial" panose="020B0604020202020204" pitchFamily="34" charset="0"/>
                <a:cs typeface="Arial" panose="020B0604020202020204" pitchFamily="34" charset="0"/>
              </a:rPr>
              <a:t>Écoute active;</a:t>
            </a:r>
          </a:p>
          <a:p>
            <a:pPr marL="284400" indent="-284400" eaLnBrk="1" fontAlgn="auto" hangingPunct="1">
              <a:spcBef>
                <a:spcPts val="200"/>
              </a:spcBef>
              <a:spcAft>
                <a:spcPts val="0"/>
              </a:spcAft>
              <a:buFont typeface="Arial" panose="020B0604020202020204" pitchFamily="34" charset="0"/>
              <a:buChar char="•"/>
              <a:defRPr/>
            </a:pPr>
            <a:r>
              <a:rPr lang="fr-CA" sz="1600" dirty="0">
                <a:latin typeface="Arial" panose="020B0604020202020204" pitchFamily="34" charset="0"/>
                <a:cs typeface="Arial" panose="020B0604020202020204" pitchFamily="34" charset="0"/>
              </a:rPr>
              <a:t>Participation active à la relation de mentorat;</a:t>
            </a:r>
          </a:p>
          <a:p>
            <a:pPr marL="284400" indent="-284400" eaLnBrk="1" fontAlgn="auto" hangingPunct="1">
              <a:spcBef>
                <a:spcPts val="200"/>
              </a:spcBef>
              <a:spcAft>
                <a:spcPts val="0"/>
              </a:spcAft>
              <a:buFont typeface="Arial" panose="020B0604020202020204" pitchFamily="34" charset="0"/>
              <a:buChar char="•"/>
              <a:defRPr/>
            </a:pPr>
            <a:r>
              <a:rPr lang="fr-CA" sz="1600" dirty="0">
                <a:latin typeface="Arial" panose="020B0604020202020204" pitchFamily="34" charset="0"/>
                <a:cs typeface="Arial" panose="020B0604020202020204" pitchFamily="34" charset="0"/>
              </a:rPr>
              <a:t>Volonté d’essayer de nouvelles choses;</a:t>
            </a:r>
          </a:p>
          <a:p>
            <a:pPr marL="284400" indent="-284400" eaLnBrk="1" fontAlgn="auto" hangingPunct="1">
              <a:spcBef>
                <a:spcPts val="200"/>
              </a:spcBef>
              <a:spcAft>
                <a:spcPts val="0"/>
              </a:spcAft>
              <a:buFont typeface="Arial" panose="020B0604020202020204" pitchFamily="34" charset="0"/>
              <a:buChar char="•"/>
              <a:defRPr/>
            </a:pPr>
            <a:r>
              <a:rPr lang="fr-CA" sz="1600" dirty="0">
                <a:latin typeface="Arial" panose="020B0604020202020204" pitchFamily="34" charset="0"/>
                <a:cs typeface="Arial" panose="020B0604020202020204" pitchFamily="34" charset="0"/>
              </a:rPr>
              <a:t>Ouverture à la rétroaction.</a:t>
            </a:r>
          </a:p>
          <a:p>
            <a:pPr eaLnBrk="1" fontAlgn="auto" hangingPunct="1">
              <a:spcBef>
                <a:spcPts val="1200"/>
              </a:spcBef>
              <a:spcAft>
                <a:spcPts val="0"/>
              </a:spcAft>
              <a:defRPr/>
            </a:pPr>
            <a:r>
              <a:rPr lang="fr-CA" sz="1600" dirty="0">
                <a:latin typeface="Arial" panose="020B0604020202020204" pitchFamily="34" charset="0"/>
                <a:cs typeface="Arial" panose="020B0604020202020204" pitchFamily="34" charset="0"/>
              </a:rPr>
              <a:t>Discussion : </a:t>
            </a:r>
          </a:p>
          <a:p>
            <a:pPr marL="284400" indent="-284400" eaLnBrk="1" fontAlgn="auto" hangingPunct="1">
              <a:spcBef>
                <a:spcPts val="200"/>
              </a:spcBef>
              <a:spcAft>
                <a:spcPts val="900"/>
              </a:spcAft>
              <a:buFont typeface="Arial" panose="020B0604020202020204" pitchFamily="34" charset="0"/>
              <a:buChar char="•"/>
              <a:defRPr/>
            </a:pPr>
            <a:r>
              <a:rPr lang="fr-CA" sz="1600" dirty="0">
                <a:latin typeface="Arial" panose="020B0604020202020204" pitchFamily="34" charset="0"/>
                <a:cs typeface="Arial" panose="020B0604020202020204" pitchFamily="34" charset="0"/>
              </a:rPr>
              <a:t>Aimeriez-vous ajouter d’autres habiletés ou stratégies à cette liste?</a:t>
            </a:r>
          </a:p>
        </p:txBody>
      </p:sp>
    </p:spTree>
    <p:extLst>
      <p:ext uri="{BB962C8B-B14F-4D97-AF65-F5344CB8AC3E}">
        <p14:creationId xmlns:p14="http://schemas.microsoft.com/office/powerpoint/2010/main" val="1839082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647C7-ADB9-5B66-0710-FA8276DD9E4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D252882-83C2-36C6-65CF-2A48378BF2A1}"/>
              </a:ext>
            </a:extLst>
          </p:cNvPr>
          <p:cNvSpPr txBox="1"/>
          <p:nvPr/>
        </p:nvSpPr>
        <p:spPr>
          <a:xfrm>
            <a:off x="720000" y="509932"/>
            <a:ext cx="8615601" cy="400110"/>
          </a:xfrm>
          <a:prstGeom prst="rect">
            <a:avLst/>
          </a:prstGeom>
          <a:noFill/>
        </p:spPr>
        <p:txBody>
          <a:bodyPr wrap="square">
            <a:spAutoFit/>
          </a:bodyPr>
          <a:lstStyle/>
          <a:p>
            <a:pPr eaLnBrk="1" fontAlgn="auto" hangingPunct="1">
              <a:spcBef>
                <a:spcPts val="0"/>
              </a:spcBef>
              <a:spcAft>
                <a:spcPts val="0"/>
              </a:spcAft>
              <a:defRPr/>
            </a:pPr>
            <a:r>
              <a:rPr lang="en-US" sz="2000" dirty="0">
                <a:solidFill>
                  <a:srgbClr val="C00000"/>
                </a:solidFill>
                <a:latin typeface="Arial" panose="020B0604020202020204" pitchFamily="34" charset="0"/>
                <a:cs typeface="Arial" panose="020B0604020202020204" pitchFamily="34" charset="0"/>
              </a:rPr>
              <a:t>Profiter du </a:t>
            </a:r>
            <a:r>
              <a:rPr lang="en-US" sz="2000" dirty="0" err="1">
                <a:solidFill>
                  <a:srgbClr val="C00000"/>
                </a:solidFill>
                <a:latin typeface="Arial" panose="020B0604020202020204" pitchFamily="34" charset="0"/>
                <a:cs typeface="Arial" panose="020B0604020202020204" pitchFamily="34" charset="0"/>
              </a:rPr>
              <a:t>mentorat</a:t>
            </a:r>
            <a:r>
              <a:rPr lang="en-US" sz="2000" dirty="0">
                <a:solidFill>
                  <a:srgbClr val="C00000"/>
                </a:solidFill>
                <a:latin typeface="Arial" panose="020B0604020202020204" pitchFamily="34" charset="0"/>
                <a:cs typeface="Arial" panose="020B0604020202020204" pitchFamily="34" charset="0"/>
              </a:rPr>
              <a:t> au maximum</a:t>
            </a:r>
          </a:p>
        </p:txBody>
      </p:sp>
      <p:sp>
        <p:nvSpPr>
          <p:cNvPr id="3" name="TextBox 2">
            <a:extLst>
              <a:ext uri="{FF2B5EF4-FFF2-40B4-BE49-F238E27FC236}">
                <a16:creationId xmlns:a16="http://schemas.microsoft.com/office/drawing/2014/main" id="{057E67EB-3BBB-573B-36A4-BD7C79655F71}"/>
              </a:ext>
            </a:extLst>
          </p:cNvPr>
          <p:cNvSpPr txBox="1"/>
          <p:nvPr/>
        </p:nvSpPr>
        <p:spPr>
          <a:xfrm>
            <a:off x="720000" y="6249600"/>
            <a:ext cx="3576034" cy="307777"/>
          </a:xfrm>
          <a:prstGeom prst="rect">
            <a:avLst/>
          </a:prstGeom>
          <a:noFill/>
        </p:spPr>
        <p:txBody>
          <a:bodyPr wrap="square" rtlCol="0">
            <a:spAutoFit/>
          </a:bodyPr>
          <a:lstStyle/>
          <a:p>
            <a:r>
              <a:rPr lang="en-US" sz="1400" dirty="0">
                <a:solidFill>
                  <a:schemeClr val="bg1">
                    <a:lumMod val="50000"/>
                  </a:schemeClr>
                </a:solidFill>
                <a:latin typeface="Arial" panose="020B0604020202020204" pitchFamily="34" charset="0"/>
                <a:cs typeface="Arial" panose="020B0604020202020204" pitchFamily="34" charset="0"/>
              </a:rPr>
              <a:t>Guide pour </a:t>
            </a:r>
            <a:r>
              <a:rPr lang="en-US" sz="1400" dirty="0" err="1">
                <a:solidFill>
                  <a:schemeClr val="bg1">
                    <a:lumMod val="50000"/>
                  </a:schemeClr>
                </a:solidFill>
                <a:latin typeface="Arial" panose="020B0604020202020204" pitchFamily="34" charset="0"/>
                <a:cs typeface="Arial" panose="020B0604020202020204" pitchFamily="34" charset="0"/>
              </a:rPr>
              <a:t>mentoré</a:t>
            </a:r>
            <a:r>
              <a:rPr lang="en-US" sz="1400" dirty="0">
                <a:solidFill>
                  <a:schemeClr val="bg1">
                    <a:lumMod val="50000"/>
                  </a:schemeClr>
                </a:solidFill>
                <a:latin typeface="Arial" panose="020B0604020202020204" pitchFamily="34" charset="0"/>
                <a:cs typeface="Arial" panose="020B0604020202020204" pitchFamily="34" charset="0"/>
              </a:rPr>
              <a:t>, pages 47 </a:t>
            </a:r>
            <a:r>
              <a:rPr lang="fr-CA" sz="1400" i="1" dirty="0">
                <a:solidFill>
                  <a:schemeClr val="bg1">
                    <a:lumMod val="50000"/>
                  </a:schemeClr>
                </a:solidFill>
                <a:latin typeface="Arial" panose="020B0604020202020204" pitchFamily="34" charset="0"/>
                <a:cs typeface="Arial" panose="020B0604020202020204" pitchFamily="34" charset="0"/>
              </a:rPr>
              <a:t>à</a:t>
            </a:r>
            <a:r>
              <a:rPr lang="en-US" sz="1400" dirty="0">
                <a:solidFill>
                  <a:schemeClr val="bg1">
                    <a:lumMod val="50000"/>
                  </a:schemeClr>
                </a:solidFill>
                <a:latin typeface="Arial" panose="020B0604020202020204" pitchFamily="34" charset="0"/>
                <a:cs typeface="Arial" panose="020B0604020202020204" pitchFamily="34" charset="0"/>
              </a:rPr>
              <a:t> 53</a:t>
            </a:r>
          </a:p>
        </p:txBody>
      </p:sp>
      <p:sp>
        <p:nvSpPr>
          <p:cNvPr id="4" name="Slide Number Placeholder 3">
            <a:extLst>
              <a:ext uri="{FF2B5EF4-FFF2-40B4-BE49-F238E27FC236}">
                <a16:creationId xmlns:a16="http://schemas.microsoft.com/office/drawing/2014/main" id="{9279C1DE-E40F-B0EF-0477-C7B3DD8ED07C}"/>
              </a:ext>
            </a:extLst>
          </p:cNvPr>
          <p:cNvSpPr>
            <a:spLocks noGrp="1"/>
          </p:cNvSpPr>
          <p:nvPr>
            <p:ph type="sldNum" sz="quarter" idx="4"/>
          </p:nvPr>
        </p:nvSpPr>
        <p:spPr/>
        <p:txBody>
          <a:bodyPr/>
          <a:lstStyle/>
          <a:p>
            <a:fld id="{3884788F-3909-4E53-9C01-7D724614CA0D}" type="slidenum">
              <a:rPr lang="en-US" altLang="en-US" smtClean="0"/>
              <a:pPr/>
              <a:t>37</a:t>
            </a:fld>
            <a:endParaRPr lang="en-US" altLang="en-US" dirty="0"/>
          </a:p>
        </p:txBody>
      </p:sp>
      <p:graphicFrame>
        <p:nvGraphicFramePr>
          <p:cNvPr id="2" name="Table 2">
            <a:extLst>
              <a:ext uri="{FF2B5EF4-FFF2-40B4-BE49-F238E27FC236}">
                <a16:creationId xmlns:a16="http://schemas.microsoft.com/office/drawing/2014/main" id="{3235E18B-A9B2-9D66-30E0-7BDD2EFF4865}"/>
              </a:ext>
            </a:extLst>
          </p:cNvPr>
          <p:cNvGraphicFramePr>
            <a:graphicFrameLocks noGrp="1"/>
          </p:cNvGraphicFramePr>
          <p:nvPr>
            <p:extLst>
              <p:ext uri="{D42A27DB-BD31-4B8C-83A1-F6EECF244321}">
                <p14:modId xmlns:p14="http://schemas.microsoft.com/office/powerpoint/2010/main" val="2638344638"/>
              </p:ext>
            </p:extLst>
          </p:nvPr>
        </p:nvGraphicFramePr>
        <p:xfrm>
          <a:off x="720000" y="1135202"/>
          <a:ext cx="10671900" cy="4816418"/>
        </p:xfrm>
        <a:graphic>
          <a:graphicData uri="http://schemas.openxmlformats.org/drawingml/2006/table">
            <a:tbl>
              <a:tblPr firstRow="1" bandRow="1">
                <a:tableStyleId>{5940675A-B579-460E-94D1-54222C63F5DA}</a:tableStyleId>
              </a:tblPr>
              <a:tblGrid>
                <a:gridCol w="2125484">
                  <a:extLst>
                    <a:ext uri="{9D8B030D-6E8A-4147-A177-3AD203B41FA5}">
                      <a16:colId xmlns:a16="http://schemas.microsoft.com/office/drawing/2014/main" val="1784271300"/>
                    </a:ext>
                  </a:extLst>
                </a:gridCol>
                <a:gridCol w="8546416">
                  <a:extLst>
                    <a:ext uri="{9D8B030D-6E8A-4147-A177-3AD203B41FA5}">
                      <a16:colId xmlns:a16="http://schemas.microsoft.com/office/drawing/2014/main" val="631353751"/>
                    </a:ext>
                  </a:extLst>
                </a:gridCol>
              </a:tblGrid>
              <a:tr h="955947">
                <a:tc>
                  <a:txBody>
                    <a:bodyPr/>
                    <a:lstStyle/>
                    <a:p>
                      <a:pPr algn="l"/>
                      <a:r>
                        <a:rPr lang="en-US" sz="1800" b="0" i="0" dirty="0" err="1">
                          <a:solidFill>
                            <a:schemeClr val="bg1"/>
                          </a:solidFill>
                          <a:latin typeface="Arial" panose="020B0604020202020204" pitchFamily="34" charset="0"/>
                          <a:cs typeface="Arial" panose="020B0604020202020204" pitchFamily="34" charset="0"/>
                        </a:rPr>
                        <a:t>Recevoir</a:t>
                      </a:r>
                      <a:r>
                        <a:rPr lang="en-US" sz="1800" b="0" i="0" dirty="0">
                          <a:solidFill>
                            <a:schemeClr val="bg1"/>
                          </a:solidFill>
                          <a:latin typeface="Arial" panose="020B0604020202020204" pitchFamily="34" charset="0"/>
                          <a:cs typeface="Arial" panose="020B0604020202020204" pitchFamily="34" charset="0"/>
                        </a:rPr>
                        <a:t> </a:t>
                      </a:r>
                      <a:r>
                        <a:rPr lang="en-US" sz="1800" b="0" i="0" dirty="0" err="1">
                          <a:solidFill>
                            <a:schemeClr val="bg1"/>
                          </a:solidFill>
                          <a:latin typeface="Arial" panose="020B0604020202020204" pitchFamily="34" charset="0"/>
                          <a:cs typeface="Arial" panose="020B0604020202020204" pitchFamily="34" charset="0"/>
                        </a:rPr>
                        <a:t>une</a:t>
                      </a:r>
                      <a:r>
                        <a:rPr lang="en-US" sz="1800" b="0" i="0" dirty="0">
                          <a:solidFill>
                            <a:schemeClr val="bg1"/>
                          </a:solidFill>
                          <a:latin typeface="Arial" panose="020B0604020202020204" pitchFamily="34" charset="0"/>
                          <a:cs typeface="Arial" panose="020B0604020202020204" pitchFamily="34" charset="0"/>
                        </a:rPr>
                        <a:t> </a:t>
                      </a:r>
                      <a:r>
                        <a:rPr lang="en-US" sz="1800" b="0" i="0" dirty="0" err="1">
                          <a:solidFill>
                            <a:schemeClr val="bg1"/>
                          </a:solidFill>
                          <a:latin typeface="Arial" panose="020B0604020202020204" pitchFamily="34" charset="0"/>
                          <a:cs typeface="Arial" panose="020B0604020202020204" pitchFamily="34" charset="0"/>
                        </a:rPr>
                        <a:t>rétroaction</a:t>
                      </a:r>
                      <a:endParaRPr lang="en-US" sz="1800" b="0" i="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49545A"/>
                    </a:solidFill>
                  </a:tcPr>
                </a:tc>
                <a:tc>
                  <a:txBody>
                    <a:bodyPr/>
                    <a:lstStyle/>
                    <a:p>
                      <a:pPr marL="357750" lvl="0" indent="-285750">
                        <a:buFont typeface="Arial" panose="020B0604020202020204" pitchFamily="34" charset="0"/>
                        <a:buChar char="•"/>
                      </a:pPr>
                      <a:r>
                        <a:rPr lang="fr-CA" sz="1600" dirty="0">
                          <a:latin typeface="Arial" panose="020B0604020202020204" pitchFamily="34" charset="0"/>
                          <a:cs typeface="Arial" panose="020B0604020202020204" pitchFamily="34" charset="0"/>
                        </a:rPr>
                        <a:t>Prenez connaissance de vos forces actuelles</a:t>
                      </a:r>
                    </a:p>
                    <a:p>
                      <a:pPr marL="357750" lvl="0" indent="-285750">
                        <a:buFont typeface="Arial" panose="020B0604020202020204" pitchFamily="34" charset="0"/>
                        <a:buChar char="•"/>
                      </a:pPr>
                      <a:r>
                        <a:rPr lang="fr-CA" sz="1600" dirty="0">
                          <a:latin typeface="Arial" panose="020B0604020202020204" pitchFamily="34" charset="0"/>
                          <a:cs typeface="Arial" panose="020B0604020202020204" pitchFamily="34" charset="0"/>
                        </a:rPr>
                        <a:t>Prenez connaissance de vos possibilités de développement futur</a:t>
                      </a:r>
                    </a:p>
                    <a:p>
                      <a:pPr marL="357750" lvl="0" indent="-285750">
                        <a:buFont typeface="Arial" panose="020B0604020202020204" pitchFamily="34" charset="0"/>
                        <a:buChar char="•"/>
                      </a:pPr>
                      <a:r>
                        <a:rPr lang="fr-CA" sz="1600" dirty="0">
                          <a:latin typeface="Arial" panose="020B0604020202020204" pitchFamily="34" charset="0"/>
                          <a:cs typeface="Arial" panose="020B0604020202020204" pitchFamily="34" charset="0"/>
                        </a:rPr>
                        <a:t>Ouvrez de nouvelles portes pour votre avancement professionnel</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2907720816"/>
                  </a:ext>
                </a:extLst>
              </a:tr>
              <a:tr h="5840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err="1">
                          <a:solidFill>
                            <a:schemeClr val="bg1"/>
                          </a:solidFill>
                          <a:latin typeface="Arial" panose="020B0604020202020204" pitchFamily="34" charset="0"/>
                          <a:cs typeface="Arial" panose="020B0604020202020204" pitchFamily="34" charset="0"/>
                        </a:rPr>
                        <a:t>Engagez</a:t>
                      </a:r>
                      <a:r>
                        <a:rPr lang="en-US" sz="1800" b="0" i="0" dirty="0">
                          <a:solidFill>
                            <a:schemeClr val="bg1"/>
                          </a:solidFill>
                          <a:latin typeface="Arial" panose="020B0604020202020204" pitchFamily="34" charset="0"/>
                          <a:cs typeface="Arial" panose="020B0604020202020204" pitchFamily="34" charset="0"/>
                        </a:rPr>
                        <a:t> la conversation</a:t>
                      </a:r>
                    </a:p>
                  </a:txBody>
                  <a:tcPr anchor="ctr">
                    <a:lnL w="12700" cap="flat" cmpd="sng" algn="ctr">
                      <a:noFill/>
                      <a:prstDash val="solid"/>
                      <a:round/>
                      <a:headEnd type="none" w="med" len="med"/>
                      <a:tailEnd type="none" w="med" len="med"/>
                    </a:lnL>
                    <a:solidFill>
                      <a:srgbClr val="49545A"/>
                    </a:solidFill>
                  </a:tcPr>
                </a:tc>
                <a:tc>
                  <a:txBody>
                    <a:bodyPr/>
                    <a:lstStyle/>
                    <a:p>
                      <a:pPr marL="357750" lvl="0" indent="-285750">
                        <a:buFont typeface="Arial" panose="020B0604020202020204" pitchFamily="34" charset="0"/>
                        <a:buChar char="•"/>
                      </a:pPr>
                      <a:r>
                        <a:rPr lang="fr-CA" sz="1600" dirty="0">
                          <a:latin typeface="Arial" panose="020B0604020202020204" pitchFamily="34" charset="0"/>
                          <a:cs typeface="Arial" panose="020B0604020202020204" pitchFamily="34" charset="0"/>
                        </a:rPr>
                        <a:t>Cherchez des occasions d’apprendre de l’expérience de votre mentor (p. ex. demandez à votre mentor quels sont les obstacles qu’il a rencontrés en tant qu’entraîneur)</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611707371"/>
                  </a:ext>
                </a:extLst>
              </a:tr>
              <a:tr h="5840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dirty="0">
                          <a:solidFill>
                            <a:schemeClr val="bg1"/>
                          </a:solidFill>
                          <a:latin typeface="Arial" panose="020B0604020202020204" pitchFamily="34" charset="0"/>
                          <a:cs typeface="Arial" panose="020B0604020202020204" pitchFamily="34" charset="0"/>
                        </a:rPr>
                        <a:t>Sortez de votre zone de confort</a:t>
                      </a:r>
                      <a:endParaRPr lang="en-US" sz="1800" b="0" i="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solidFill>
                      <a:srgbClr val="49545A"/>
                    </a:solidFill>
                  </a:tcPr>
                </a:tc>
                <a:tc>
                  <a:txBody>
                    <a:bodyPr/>
                    <a:lstStyle/>
                    <a:p>
                      <a:pPr marL="357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dirty="0">
                          <a:latin typeface="Arial" panose="020B0604020202020204" pitchFamily="34" charset="0"/>
                          <a:cs typeface="Arial" panose="020B0604020202020204" pitchFamily="34" charset="0"/>
                        </a:rPr>
                        <a:t>Mettez-vous au défi de grandir sur le plan personnel de façon proactive (p. ex. échangez de nouvelles idées avec votre mentor et d’autres personnes, demandez conseil lorsque vous faites face à des défis, acceptez de relever des défis et des responsabilités plus importantes)</a:t>
                      </a:r>
                      <a:endParaRPr lang="en-US" sz="1600" dirty="0">
                        <a:latin typeface="Arial" panose="020B0604020202020204" pitchFamily="34" charset="0"/>
                        <a:cs typeface="Arial" panose="020B0604020202020204" pitchFamily="34" charset="0"/>
                      </a:endParaRP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2655357839"/>
                  </a:ext>
                </a:extLst>
              </a:tr>
              <a:tr h="8611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err="1">
                          <a:solidFill>
                            <a:schemeClr val="bg1"/>
                          </a:solidFill>
                          <a:latin typeface="Arial" panose="020B0604020202020204" pitchFamily="34" charset="0"/>
                          <a:cs typeface="Arial" panose="020B0604020202020204" pitchFamily="34" charset="0"/>
                        </a:rPr>
                        <a:t>Misez</a:t>
                      </a:r>
                      <a:r>
                        <a:rPr lang="en-US" sz="1800" b="0" i="0" dirty="0">
                          <a:solidFill>
                            <a:schemeClr val="bg1"/>
                          </a:solidFill>
                          <a:latin typeface="Arial" panose="020B0604020202020204" pitchFamily="34" charset="0"/>
                          <a:cs typeface="Arial" panose="020B0604020202020204" pitchFamily="34" charset="0"/>
                        </a:rPr>
                        <a:t> sur </a:t>
                      </a:r>
                      <a:r>
                        <a:rPr lang="en-US" sz="1800" b="0" i="0" dirty="0" err="1">
                          <a:solidFill>
                            <a:schemeClr val="bg1"/>
                          </a:solidFill>
                          <a:latin typeface="Arial" panose="020B0604020202020204" pitchFamily="34" charset="0"/>
                          <a:cs typeface="Arial" panose="020B0604020202020204" pitchFamily="34" charset="0"/>
                        </a:rPr>
                        <a:t>l’apprentissage</a:t>
                      </a:r>
                      <a:r>
                        <a:rPr lang="en-US" sz="1800" b="0" i="0" dirty="0">
                          <a:solidFill>
                            <a:schemeClr val="bg1"/>
                          </a:solidFill>
                          <a:latin typeface="Arial" panose="020B0604020202020204" pitchFamily="34" charset="0"/>
                          <a:cs typeface="Arial" panose="020B0604020202020204" pitchFamily="34" charset="0"/>
                        </a:rPr>
                        <a:t> social</a:t>
                      </a:r>
                    </a:p>
                  </a:txBody>
                  <a:tcPr anchor="ctr">
                    <a:lnL w="12700" cap="flat" cmpd="sng" algn="ctr">
                      <a:noFill/>
                      <a:prstDash val="solid"/>
                      <a:round/>
                      <a:headEnd type="none" w="med" len="med"/>
                      <a:tailEnd type="none" w="med" len="med"/>
                    </a:lnL>
                    <a:solidFill>
                      <a:srgbClr val="49545A"/>
                    </a:solidFill>
                  </a:tcPr>
                </a:tc>
                <a:tc>
                  <a:txBody>
                    <a:bodyPr/>
                    <a:lstStyle/>
                    <a:p>
                      <a:pPr marL="357505" lvl="0" indent="-285750" algn="l">
                        <a:lnSpc>
                          <a:spcPct val="100000"/>
                        </a:lnSpc>
                        <a:buFont typeface="Arial"/>
                        <a:buChar char="•"/>
                      </a:pPr>
                      <a:r>
                        <a:rPr lang="fr-FR" sz="1600" b="0" i="0" u="none" strike="noStrike" baseline="0" noProof="0" dirty="0">
                          <a:solidFill>
                            <a:schemeClr val="tx1"/>
                          </a:solidFill>
                          <a:latin typeface="Arial" panose="020B0604020202020204" pitchFamily="34" charset="0"/>
                          <a:cs typeface="Arial" panose="020B0604020202020204" pitchFamily="34" charset="0"/>
                        </a:rPr>
                        <a:t>Vous n’êtes pas là uniquement pour recevoir des conseils : vous contribuez à donner forme au mentorat. Accueillez l’incertitude. Faites preuve de curiosité, réfléchissez en toute sincérité</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3755230957"/>
                  </a:ext>
                </a:extLst>
              </a:tr>
              <a:tr h="12391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dirty="0">
                          <a:solidFill>
                            <a:schemeClr val="bg1"/>
                          </a:solidFill>
                          <a:latin typeface="Arial" panose="020B0604020202020204" pitchFamily="34" charset="0"/>
                          <a:cs typeface="Arial" panose="020B0604020202020204" pitchFamily="34" charset="0"/>
                        </a:rPr>
                        <a:t>Réseautez et faites preuve de professionnalisme</a:t>
                      </a:r>
                      <a:endParaRPr lang="en-US" sz="1800" b="0" i="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rgbClr val="49545A"/>
                    </a:solidFill>
                  </a:tcPr>
                </a:tc>
                <a:tc>
                  <a:txBody>
                    <a:bodyPr/>
                    <a:lstStyle/>
                    <a:p>
                      <a:pPr marL="357750" lvl="0" indent="-285750" algn="l">
                        <a:buFont typeface="Arial" panose="020B0604020202020204" pitchFamily="34" charset="0"/>
                        <a:buChar char="•"/>
                      </a:pPr>
                      <a:r>
                        <a:rPr lang="fr-FR" sz="1600" b="0" i="0" dirty="0">
                          <a:latin typeface="Arial" panose="020B0604020202020204" pitchFamily="34" charset="0"/>
                          <a:cs typeface="Arial" panose="020B0604020202020204" pitchFamily="34" charset="0"/>
                        </a:rPr>
                        <a:t>Faites une bonne première impression en adoptant une attitude positive (p. ex. amabilité, humilité, volonté d’apprendre, adaptabilité, considération et gratitude)</a:t>
                      </a:r>
                    </a:p>
                    <a:p>
                      <a:pPr marL="357750" lvl="0" indent="-285750" algn="l">
                        <a:buFont typeface="Arial" panose="020B0604020202020204" pitchFamily="34" charset="0"/>
                        <a:buChar char="•"/>
                      </a:pPr>
                      <a:r>
                        <a:rPr lang="fr-FR" sz="1600" b="0" i="0" dirty="0">
                          <a:latin typeface="Arial" panose="020B0604020202020204" pitchFamily="34" charset="0"/>
                          <a:cs typeface="Arial" panose="020B0604020202020204" pitchFamily="34" charset="0"/>
                        </a:rPr>
                        <a:t>Après avoir fait première impression, soyez cohérent, fiable et engagé dans l’expérience de mentorat </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2575775934"/>
                  </a:ext>
                </a:extLst>
              </a:tr>
            </a:tbl>
          </a:graphicData>
        </a:graphic>
      </p:graphicFrame>
    </p:spTree>
    <p:extLst>
      <p:ext uri="{BB962C8B-B14F-4D97-AF65-F5344CB8AC3E}">
        <p14:creationId xmlns:p14="http://schemas.microsoft.com/office/powerpoint/2010/main" val="27943887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96D572-5082-045D-C40E-0EADC7E5F96F}"/>
              </a:ext>
            </a:extLst>
          </p:cNvPr>
          <p:cNvSpPr txBox="1">
            <a:spLocks noChangeArrowheads="1"/>
          </p:cNvSpPr>
          <p:nvPr/>
        </p:nvSpPr>
        <p:spPr bwMode="auto">
          <a:xfrm>
            <a:off x="609600" y="2435761"/>
            <a:ext cx="5727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dirty="0">
                <a:solidFill>
                  <a:schemeClr val="bg1"/>
                </a:solidFill>
                <a:latin typeface="Arial" panose="020B0604020202020204" pitchFamily="34" charset="0"/>
                <a:cs typeface="Arial" panose="020B0604020202020204" pitchFamily="34" charset="0"/>
              </a:rPr>
              <a:t>Bilan</a:t>
            </a:r>
          </a:p>
        </p:txBody>
      </p:sp>
    </p:spTree>
    <p:extLst>
      <p:ext uri="{BB962C8B-B14F-4D97-AF65-F5344CB8AC3E}">
        <p14:creationId xmlns:p14="http://schemas.microsoft.com/office/powerpoint/2010/main" val="2912209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nvSpPr>
        <p:spPr>
          <a:xfrm>
            <a:off x="720000" y="720000"/>
            <a:ext cx="11078909" cy="707886"/>
          </a:xfrm>
          <a:prstGeom prst="rect">
            <a:avLst/>
          </a:prstGeom>
          <a:noFill/>
        </p:spPr>
        <p:txBody>
          <a:bodyPr wrap="square">
            <a:spAutoFit/>
          </a:bodyPr>
          <a:lstStyle/>
          <a:p>
            <a:pPr eaLnBrk="1" fontAlgn="auto" hangingPunct="1">
              <a:spcBef>
                <a:spcPts val="0"/>
              </a:spcBef>
              <a:spcAft>
                <a:spcPts val="0"/>
              </a:spcAft>
              <a:defRPr/>
            </a:pPr>
            <a:r>
              <a:rPr lang="en-US" sz="2000" dirty="0">
                <a:solidFill>
                  <a:srgbClr val="C00000"/>
                </a:solidFill>
                <a:latin typeface="Arial" panose="020B0604020202020204" pitchFamily="34" charset="0"/>
                <a:cs typeface="Arial" panose="020B0604020202020204" pitchFamily="34" charset="0"/>
              </a:rPr>
              <a:t>Retour sur le devoir : Test de </a:t>
            </a:r>
            <a:r>
              <a:rPr lang="en-US" sz="2000" dirty="0" err="1">
                <a:solidFill>
                  <a:srgbClr val="C00000"/>
                </a:solidFill>
                <a:latin typeface="Arial" panose="020B0604020202020204" pitchFamily="34" charset="0"/>
                <a:cs typeface="Arial" panose="020B0604020202020204" pitchFamily="34" charset="0"/>
              </a:rPr>
              <a:t>mentorat</a:t>
            </a:r>
            <a:r>
              <a:rPr lang="en-US" sz="2000" dirty="0">
                <a:solidFill>
                  <a:srgbClr val="C00000"/>
                </a:solidFill>
                <a:latin typeface="Arial" panose="020B0604020202020204" pitchFamily="34" charset="0"/>
                <a:cs typeface="Arial" panose="020B0604020202020204" pitchFamily="34" charset="0"/>
              </a:rPr>
              <a:t> et </a:t>
            </a:r>
            <a:r>
              <a:rPr lang="en-US" sz="2000" dirty="0" err="1">
                <a:solidFill>
                  <a:srgbClr val="C00000"/>
                </a:solidFill>
                <a:latin typeface="Arial" panose="020B0604020202020204" pitchFamily="34" charset="0"/>
                <a:cs typeface="Arial" panose="020B0604020202020204" pitchFamily="34" charset="0"/>
              </a:rPr>
              <a:t>attentes</a:t>
            </a:r>
            <a:r>
              <a:rPr lang="en-US" sz="2000" dirty="0">
                <a:solidFill>
                  <a:srgbClr val="C00000"/>
                </a:solidFill>
                <a:latin typeface="Arial" panose="020B0604020202020204" pitchFamily="34" charset="0"/>
                <a:cs typeface="Arial" panose="020B0604020202020204" pitchFamily="34" charset="0"/>
              </a:rPr>
              <a:t> à </a:t>
            </a:r>
            <a:r>
              <a:rPr lang="en-US" sz="2000" dirty="0" err="1">
                <a:solidFill>
                  <a:srgbClr val="C00000"/>
                </a:solidFill>
                <a:latin typeface="Arial" panose="020B0604020202020204" pitchFamily="34" charset="0"/>
                <a:cs typeface="Arial" panose="020B0604020202020204" pitchFamily="34" charset="0"/>
              </a:rPr>
              <a:t>l’égard</a:t>
            </a:r>
            <a:r>
              <a:rPr lang="en-US" sz="2000" dirty="0">
                <a:solidFill>
                  <a:srgbClr val="C00000"/>
                </a:solidFill>
                <a:latin typeface="Arial" panose="020B0604020202020204" pitchFamily="34" charset="0"/>
                <a:cs typeface="Arial" panose="020B0604020202020204" pitchFamily="34" charset="0"/>
              </a:rPr>
              <a:t> du </a:t>
            </a:r>
            <a:r>
              <a:rPr lang="en-US" sz="2000" dirty="0" err="1">
                <a:solidFill>
                  <a:srgbClr val="C00000"/>
                </a:solidFill>
                <a:latin typeface="Arial" panose="020B0604020202020204" pitchFamily="34" charset="0"/>
                <a:cs typeface="Arial" panose="020B0604020202020204" pitchFamily="34" charset="0"/>
              </a:rPr>
              <a:t>programme</a:t>
            </a:r>
            <a:endParaRPr lang="en-US" sz="2000" dirty="0">
              <a:solidFill>
                <a:srgbClr val="C00000"/>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sz="2000" dirty="0">
              <a:solidFill>
                <a:srgbClr val="C00000"/>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5639D4D9-1138-413B-BF4F-F15E290294F7}"/>
              </a:ext>
            </a:extLst>
          </p:cNvPr>
          <p:cNvSpPr>
            <a:spLocks noGrp="1"/>
          </p:cNvSpPr>
          <p:nvPr>
            <p:ph type="sldNum" sz="quarter" idx="4"/>
          </p:nvPr>
        </p:nvSpPr>
        <p:spPr/>
        <p:txBody>
          <a:bodyPr/>
          <a:lstStyle/>
          <a:p>
            <a:fld id="{3884788F-3909-4E53-9C01-7D724614CA0D}" type="slidenum">
              <a:rPr lang="en-US" altLang="en-US" smtClean="0"/>
              <a:pPr/>
              <a:t>39</a:t>
            </a:fld>
            <a:endParaRPr lang="en-US" altLang="en-US" dirty="0"/>
          </a:p>
        </p:txBody>
      </p:sp>
      <p:sp>
        <p:nvSpPr>
          <p:cNvPr id="4" name="TextBox 3">
            <a:extLst>
              <a:ext uri="{FF2B5EF4-FFF2-40B4-BE49-F238E27FC236}">
                <a16:creationId xmlns:a16="http://schemas.microsoft.com/office/drawing/2014/main" id="{07525C1D-6BE9-364C-1267-F78880B881D3}"/>
              </a:ext>
            </a:extLst>
          </p:cNvPr>
          <p:cNvSpPr txBox="1"/>
          <p:nvPr>
            <p:custDataLst>
              <p:tags r:id="rId1"/>
            </p:custDataLst>
          </p:nvPr>
        </p:nvSpPr>
        <p:spPr>
          <a:xfrm>
            <a:off x="720000" y="1440000"/>
            <a:ext cx="9801863" cy="2200602"/>
          </a:xfrm>
          <a:prstGeom prst="rect">
            <a:avLst/>
          </a:prstGeom>
          <a:noFill/>
        </p:spPr>
        <p:txBody>
          <a:bodyPr wrap="square" rtlCol="0">
            <a:spAutoFit/>
          </a:bodyPr>
          <a:lstStyle/>
          <a:p>
            <a:r>
              <a:rPr lang="fr-CA" sz="1600" dirty="0">
                <a:latin typeface="Arial" panose="020B0604020202020204" pitchFamily="34" charset="0"/>
                <a:cs typeface="Arial" panose="020B0604020202020204" pitchFamily="34" charset="0"/>
              </a:rPr>
              <a:t>Justification</a:t>
            </a:r>
          </a:p>
          <a:p>
            <a:pPr marL="284400" indent="-28440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Les mentorés doivent comparer leurs attentes vis-à-vis des programmes de mentorat à celles de leurs mentors pour s’assurer qu’elles sont similaires.</a:t>
            </a:r>
          </a:p>
          <a:p>
            <a:pPr>
              <a:spcBef>
                <a:spcPts val="1200"/>
              </a:spcBef>
            </a:pPr>
            <a:r>
              <a:rPr lang="fr-CA" sz="1600" dirty="0">
                <a:latin typeface="Arial" panose="020B0604020202020204" pitchFamily="34" charset="0"/>
                <a:cs typeface="Arial" panose="020B0604020202020204" pitchFamily="34" charset="0"/>
              </a:rPr>
              <a:t>Objectif</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Discuter des attentes vis-à-vis des programmes de mentorat et apprendre des expériences des autres.</a:t>
            </a:r>
          </a:p>
          <a:p>
            <a:pPr>
              <a:spcBef>
                <a:spcPts val="1200"/>
              </a:spcBef>
            </a:pPr>
            <a:r>
              <a:rPr lang="fr-CA" sz="1600" dirty="0">
                <a:latin typeface="Arial" panose="020B0604020202020204" pitchFamily="34" charset="0"/>
                <a:cs typeface="Arial" panose="020B0604020202020204" pitchFamily="34" charset="0"/>
              </a:rPr>
              <a:t>Processus</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Discussions en petits groupes et retour sur le sujet en grand groupe.</a:t>
            </a:r>
          </a:p>
        </p:txBody>
      </p:sp>
    </p:spTree>
    <p:extLst>
      <p:ext uri="{BB962C8B-B14F-4D97-AF65-F5344CB8AC3E}">
        <p14:creationId xmlns:p14="http://schemas.microsoft.com/office/powerpoint/2010/main" val="1040586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nvSpPr>
        <p:spPr>
          <a:xfrm>
            <a:off x="720000" y="720000"/>
            <a:ext cx="8443913" cy="707886"/>
          </a:xfrm>
          <a:prstGeom prst="rect">
            <a:avLst/>
          </a:prstGeom>
          <a:noFill/>
        </p:spPr>
        <p:txBody>
          <a:bodyPr>
            <a:spAutoFit/>
          </a:bodyPr>
          <a:lstStyle/>
          <a:p>
            <a:pPr eaLnBrk="1" fontAlgn="auto" hangingPunct="1">
              <a:spcBef>
                <a:spcPts val="0"/>
              </a:spcBef>
              <a:spcAft>
                <a:spcPts val="0"/>
              </a:spcAft>
              <a:defRPr/>
            </a:pPr>
            <a:r>
              <a:rPr lang="en-US" sz="2000" dirty="0">
                <a:solidFill>
                  <a:srgbClr val="DA2127"/>
                </a:solidFill>
                <a:latin typeface="Arial" panose="020B0604020202020204" pitchFamily="34" charset="0"/>
                <a:cs typeface="Arial" panose="020B0604020202020204" pitchFamily="34" charset="0"/>
              </a:rPr>
              <a:t>Formation pour des </a:t>
            </a:r>
            <a:r>
              <a:rPr lang="en-US" sz="2000" dirty="0" err="1">
                <a:solidFill>
                  <a:srgbClr val="DA2127"/>
                </a:solidFill>
                <a:latin typeface="Arial" panose="020B0604020202020204" pitchFamily="34" charset="0"/>
                <a:cs typeface="Arial" panose="020B0604020202020204" pitchFamily="34" charset="0"/>
              </a:rPr>
              <a:t>mentorés</a:t>
            </a:r>
            <a:r>
              <a:rPr lang="en-US" sz="2000" dirty="0">
                <a:solidFill>
                  <a:srgbClr val="DA2127"/>
                </a:solidFill>
                <a:latin typeface="Arial" panose="020B0604020202020204" pitchFamily="34" charset="0"/>
                <a:cs typeface="Arial" panose="020B0604020202020204" pitchFamily="34" charset="0"/>
              </a:rPr>
              <a:t> </a:t>
            </a:r>
            <a:r>
              <a:rPr lang="en-US" sz="2000" dirty="0" err="1">
                <a:solidFill>
                  <a:srgbClr val="DA2127"/>
                </a:solidFill>
                <a:latin typeface="Arial" panose="020B0604020202020204" pitchFamily="34" charset="0"/>
                <a:cs typeface="Arial" panose="020B0604020202020204" pitchFamily="34" charset="0"/>
              </a:rPr>
              <a:t>efficaces</a:t>
            </a:r>
            <a:endParaRPr lang="en-US" sz="2000" dirty="0">
              <a:solidFill>
                <a:srgbClr val="DA2127"/>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sz="2000" dirty="0">
              <a:solidFill>
                <a:srgbClr val="DA2127"/>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E284523-5735-46F9-8E6B-BE47903BB85C}"/>
              </a:ext>
            </a:extLst>
          </p:cNvPr>
          <p:cNvSpPr>
            <a:spLocks noGrp="1"/>
          </p:cNvSpPr>
          <p:nvPr>
            <p:ph type="sldNum" sz="quarter" idx="4"/>
          </p:nvPr>
        </p:nvSpPr>
        <p:spPr/>
        <p:txBody>
          <a:bodyPr/>
          <a:lstStyle/>
          <a:p>
            <a:fld id="{3884788F-3909-4E53-9C01-7D724614CA0D}" type="slidenum">
              <a:rPr lang="en-US" altLang="en-US" smtClean="0"/>
              <a:pPr/>
              <a:t>4</a:t>
            </a:fld>
            <a:endParaRPr lang="en-US" altLang="en-US" dirty="0"/>
          </a:p>
        </p:txBody>
      </p:sp>
      <p:sp>
        <p:nvSpPr>
          <p:cNvPr id="6" name="TextBox 5">
            <a:extLst>
              <a:ext uri="{FF2B5EF4-FFF2-40B4-BE49-F238E27FC236}">
                <a16:creationId xmlns:a16="http://schemas.microsoft.com/office/drawing/2014/main" id="{9E1B79D1-93BD-CED8-6FEF-001EC9E379F7}"/>
              </a:ext>
            </a:extLst>
          </p:cNvPr>
          <p:cNvSpPr txBox="1"/>
          <p:nvPr>
            <p:custDataLst>
              <p:tags r:id="rId1"/>
            </p:custDataLst>
          </p:nvPr>
        </p:nvSpPr>
        <p:spPr>
          <a:xfrm>
            <a:off x="720001" y="1440000"/>
            <a:ext cx="9313686" cy="2693045"/>
          </a:xfrm>
          <a:prstGeom prst="rect">
            <a:avLst/>
          </a:prstGeom>
          <a:noFill/>
        </p:spPr>
        <p:txBody>
          <a:bodyPr wrap="square" rtlCol="0">
            <a:spAutoFit/>
          </a:bodyPr>
          <a:lstStyle/>
          <a:p>
            <a:pPr>
              <a:spcAft>
                <a:spcPts val="0"/>
              </a:spcAft>
            </a:pPr>
            <a:r>
              <a:rPr lang="fr-CA" sz="1600" b="1" dirty="0">
                <a:latin typeface="Arial" panose="020B0604020202020204" pitchFamily="34" charset="0"/>
                <a:cs typeface="Arial" panose="020B0604020202020204" pitchFamily="34" charset="0"/>
              </a:rPr>
              <a:t>Justification</a:t>
            </a:r>
          </a:p>
          <a:p>
            <a:pPr marL="284400" indent="-28440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Pour être des mentorés efficaces, les participants doivent comprendre qu’ils sont maîtres de leur expérience de mentorat.</a:t>
            </a:r>
          </a:p>
          <a:p>
            <a:pPr>
              <a:spcBef>
                <a:spcPts val="1200"/>
              </a:spcBef>
              <a:spcAft>
                <a:spcPts val="0"/>
              </a:spcAft>
            </a:pPr>
            <a:r>
              <a:rPr lang="fr-CA" sz="1600" b="1" dirty="0">
                <a:latin typeface="Arial" panose="020B0604020202020204" pitchFamily="34" charset="0"/>
                <a:cs typeface="Arial" panose="020B0604020202020204" pitchFamily="34" charset="0"/>
              </a:rPr>
              <a:t>Objectif</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Fournir aux mentorés les liens, les connaissances et les outils à utiliser tout au long de leur expérience dans le programme de mentorat.</a:t>
            </a:r>
          </a:p>
          <a:p>
            <a:pPr>
              <a:spcBef>
                <a:spcPts val="1200"/>
              </a:spcBef>
              <a:spcAft>
                <a:spcPts val="0"/>
              </a:spcAft>
            </a:pPr>
            <a:r>
              <a:rPr lang="fr-CA" sz="1600" b="1" dirty="0">
                <a:latin typeface="Arial" panose="020B0604020202020204" pitchFamily="34" charset="0"/>
                <a:cs typeface="Arial" panose="020B0604020202020204" pitchFamily="34" charset="0"/>
              </a:rPr>
              <a:t>Processus</a:t>
            </a:r>
          </a:p>
          <a:p>
            <a:pPr marL="28440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Combiner des activités en petits groupes, des discussions en grand groupe et des devoirs à faire individuellement ou avec un mentor.</a:t>
            </a:r>
          </a:p>
        </p:txBody>
      </p:sp>
    </p:spTree>
    <p:extLst>
      <p:ext uri="{BB962C8B-B14F-4D97-AF65-F5344CB8AC3E}">
        <p14:creationId xmlns:p14="http://schemas.microsoft.com/office/powerpoint/2010/main" val="839491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B38B47-87E9-48D9-A0DE-56D5875C3BBA}"/>
              </a:ext>
            </a:extLst>
          </p:cNvPr>
          <p:cNvSpPr txBox="1"/>
          <p:nvPr/>
        </p:nvSpPr>
        <p:spPr>
          <a:xfrm>
            <a:off x="720000" y="720000"/>
            <a:ext cx="7525888" cy="707886"/>
          </a:xfrm>
          <a:prstGeom prst="rect">
            <a:avLst/>
          </a:prstGeom>
          <a:noFill/>
        </p:spPr>
        <p:txBody>
          <a:bodyPr wrap="square">
            <a:spAutoFit/>
          </a:bodyPr>
          <a:lstStyle/>
          <a:p>
            <a:pPr eaLnBrk="1" fontAlgn="auto" hangingPunct="1">
              <a:spcBef>
                <a:spcPts val="0"/>
              </a:spcBef>
              <a:spcAft>
                <a:spcPts val="0"/>
              </a:spcAft>
              <a:defRPr/>
            </a:pPr>
            <a:r>
              <a:rPr lang="en-US" sz="2000" dirty="0">
                <a:solidFill>
                  <a:srgbClr val="C00000"/>
                </a:solidFill>
                <a:latin typeface="Arial" panose="020B0604020202020204" pitchFamily="34" charset="0"/>
                <a:cs typeface="Arial" panose="020B0604020202020204" pitchFamily="34" charset="0"/>
              </a:rPr>
              <a:t>Bilan : Test de </a:t>
            </a:r>
            <a:r>
              <a:rPr lang="en-US" sz="2000" dirty="0" err="1">
                <a:solidFill>
                  <a:srgbClr val="C00000"/>
                </a:solidFill>
                <a:latin typeface="Arial" panose="020B0604020202020204" pitchFamily="34" charset="0"/>
                <a:cs typeface="Arial" panose="020B0604020202020204" pitchFamily="34" charset="0"/>
              </a:rPr>
              <a:t>mentorat</a:t>
            </a:r>
            <a:endParaRPr lang="en-US" sz="2000" dirty="0">
              <a:solidFill>
                <a:srgbClr val="C00000"/>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sz="2000" dirty="0">
              <a:solidFill>
                <a:srgbClr val="C0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8482CC3-4D2C-4EC9-AC80-B6EF7E0E1490}"/>
              </a:ext>
            </a:extLst>
          </p:cNvPr>
          <p:cNvSpPr>
            <a:spLocks noGrp="1"/>
          </p:cNvSpPr>
          <p:nvPr>
            <p:ph type="sldNum" sz="quarter" idx="4"/>
          </p:nvPr>
        </p:nvSpPr>
        <p:spPr/>
        <p:txBody>
          <a:bodyPr/>
          <a:lstStyle/>
          <a:p>
            <a:fld id="{3884788F-3909-4E53-9C01-7D724614CA0D}" type="slidenum">
              <a:rPr lang="en-US" altLang="en-US" smtClean="0"/>
              <a:pPr/>
              <a:t>40</a:t>
            </a:fld>
            <a:endParaRPr lang="en-US" altLang="en-US" dirty="0"/>
          </a:p>
        </p:txBody>
      </p:sp>
      <p:sp>
        <p:nvSpPr>
          <p:cNvPr id="5" name="TextBox 4">
            <a:extLst>
              <a:ext uri="{FF2B5EF4-FFF2-40B4-BE49-F238E27FC236}">
                <a16:creationId xmlns:a16="http://schemas.microsoft.com/office/drawing/2014/main" id="{1A9C4140-AD23-DAE9-5E03-8B5EF8C0EC36}"/>
              </a:ext>
            </a:extLst>
          </p:cNvPr>
          <p:cNvSpPr txBox="1"/>
          <p:nvPr>
            <p:custDataLst>
              <p:tags r:id="rId1"/>
            </p:custDataLst>
          </p:nvPr>
        </p:nvSpPr>
        <p:spPr>
          <a:xfrm>
            <a:off x="720000" y="1440000"/>
            <a:ext cx="10904153" cy="2446824"/>
          </a:xfrm>
          <a:prstGeom prst="rect">
            <a:avLst/>
          </a:prstGeom>
          <a:noFill/>
        </p:spPr>
        <p:txBody>
          <a:bodyPr wrap="square" lIns="91440" tIns="45720" rIns="91440" bIns="45720" anchor="t">
            <a:spAutoFit/>
          </a:bodyPr>
          <a:lstStyle/>
          <a:p>
            <a:pPr eaLnBrk="1" fontAlgn="auto" hangingPunct="1">
              <a:spcBef>
                <a:spcPts val="0"/>
              </a:spcBef>
              <a:spcAft>
                <a:spcPts val="0"/>
              </a:spcAft>
              <a:defRPr/>
            </a:pPr>
            <a:r>
              <a:rPr lang="fr-CA" sz="1600" dirty="0">
                <a:latin typeface="Arial"/>
                <a:ea typeface="Calibri" panose="020F0502020204030204" pitchFamily="34" charset="0"/>
                <a:cs typeface="Arial"/>
              </a:rPr>
              <a:t>Dans votre salle secondaire, réfléchissez à vos attentes à l’égard du programme. Rendez-vous à la section</a:t>
            </a:r>
            <a:r>
              <a:rPr lang="fr-CA" sz="1600" dirty="0">
                <a:latin typeface="Arial" panose="020B0604020202020204" pitchFamily="34" charset="0"/>
                <a:ea typeface="Calibri" panose="020F0502020204030204" pitchFamily="34" charset="0"/>
                <a:cs typeface="Arial"/>
              </a:rPr>
              <a:t> </a:t>
            </a:r>
            <a:r>
              <a:rPr lang="fr-CA" sz="1600" dirty="0">
                <a:latin typeface="Arial"/>
                <a:cs typeface="Arial"/>
              </a:rPr>
              <a:t>2.4 du Cahier de travail du mentoré, Activité : Test de mentorat.</a:t>
            </a:r>
          </a:p>
          <a:p>
            <a:pPr marL="284400" indent="-284400" eaLnBrk="1" fontAlgn="auto" hangingPunct="1">
              <a:spcBef>
                <a:spcPts val="600"/>
              </a:spcBef>
              <a:spcAft>
                <a:spcPts val="0"/>
              </a:spcAft>
              <a:buFont typeface="Arial" panose="020B0604020202020204" pitchFamily="34" charset="0"/>
              <a:buChar char="•"/>
              <a:defRPr/>
            </a:pPr>
            <a:r>
              <a:rPr lang="fr-CA" sz="1600" dirty="0">
                <a:latin typeface="Arial"/>
                <a:cs typeface="Arial"/>
              </a:rPr>
              <a:t>Cette activité vous a-t-elle permis d’apprendre quelque chose sur le mentorat et sur vos attentes?</a:t>
            </a:r>
          </a:p>
          <a:p>
            <a:pPr marL="284400" indent="-284400" eaLnBrk="1" fontAlgn="auto" hangingPunct="1">
              <a:spcBef>
                <a:spcPts val="600"/>
              </a:spcBef>
              <a:spcAft>
                <a:spcPts val="0"/>
              </a:spcAft>
              <a:buFont typeface="Arial" panose="020B0604020202020204" pitchFamily="34" charset="0"/>
              <a:buChar char="•"/>
              <a:defRPr/>
            </a:pPr>
            <a:r>
              <a:rPr lang="fr-CA" sz="1600" dirty="0">
                <a:latin typeface="Arial"/>
                <a:cs typeface="Arial"/>
              </a:rPr>
              <a:t>Y avait-il des attentes contradictoires? </a:t>
            </a:r>
          </a:p>
          <a:p>
            <a:pPr marL="284400" indent="-284400" eaLnBrk="1" fontAlgn="auto" hangingPunct="1">
              <a:spcBef>
                <a:spcPts val="600"/>
              </a:spcBef>
              <a:spcAft>
                <a:spcPts val="0"/>
              </a:spcAft>
              <a:buFont typeface="Arial" panose="020B0604020202020204" pitchFamily="34" charset="0"/>
              <a:buChar char="•"/>
              <a:defRPr/>
            </a:pPr>
            <a:r>
              <a:rPr lang="fr-CA" sz="1600" dirty="0">
                <a:latin typeface="Arial"/>
                <a:cs typeface="Arial"/>
              </a:rPr>
              <a:t>Vous pouvez également discuter de tout point clé ou de toute réflexion intéressante issue de votre lecture du Guide pour mentoré.</a:t>
            </a:r>
          </a:p>
          <a:p>
            <a:pPr eaLnBrk="1" fontAlgn="auto" hangingPunct="1">
              <a:spcBef>
                <a:spcPts val="1200"/>
              </a:spcBef>
              <a:spcAft>
                <a:spcPts val="0"/>
              </a:spcAft>
              <a:defRPr/>
            </a:pPr>
            <a:r>
              <a:rPr lang="fr-CA" sz="1600" dirty="0">
                <a:latin typeface="Arial"/>
                <a:cs typeface="Arial"/>
              </a:rPr>
              <a:t>À la fin de la discussion dans les salles secondaires, un bilan de l’activité sera fait avec l’ensemble du groupe dans la salle principale. Veuillez sélectionner un membre du groupe pour présenter les points saillants de votre conversation. </a:t>
            </a:r>
          </a:p>
        </p:txBody>
      </p:sp>
    </p:spTree>
    <p:extLst>
      <p:ext uri="{BB962C8B-B14F-4D97-AF65-F5344CB8AC3E}">
        <p14:creationId xmlns:p14="http://schemas.microsoft.com/office/powerpoint/2010/main" val="3487522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2857B8-6414-4DA4-818A-81A2DB02DB84}"/>
              </a:ext>
            </a:extLst>
          </p:cNvPr>
          <p:cNvSpPr txBox="1">
            <a:spLocks noChangeArrowheads="1"/>
          </p:cNvSpPr>
          <p:nvPr/>
        </p:nvSpPr>
        <p:spPr bwMode="auto">
          <a:xfrm>
            <a:off x="609600" y="2435761"/>
            <a:ext cx="5727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dirty="0" err="1">
                <a:solidFill>
                  <a:schemeClr val="bg1"/>
                </a:solidFill>
                <a:latin typeface="Arial" panose="020B0604020202020204" pitchFamily="34" charset="0"/>
                <a:cs typeface="Arial" panose="020B0604020202020204" pitchFamily="34" charset="0"/>
              </a:rPr>
              <a:t>Activités</a:t>
            </a:r>
            <a:endParaRPr lang="en-US" altLang="en-US"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92929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nvSpPr>
        <p:spPr>
          <a:xfrm>
            <a:off x="720000" y="720000"/>
            <a:ext cx="11078909" cy="726994"/>
          </a:xfrm>
          <a:prstGeom prst="rect">
            <a:avLst/>
          </a:prstGeom>
          <a:noFill/>
        </p:spPr>
        <p:txBody>
          <a:bodyPr wrap="square">
            <a:spAutoFit/>
          </a:bodyPr>
          <a:lstStyle/>
          <a:p>
            <a:pPr marR="0" lvl="0">
              <a:lnSpc>
                <a:spcPct val="107000"/>
              </a:lnSpc>
              <a:spcBef>
                <a:spcPts val="0"/>
              </a:spcBef>
              <a:spcAft>
                <a:spcPts val="0"/>
              </a:spcAft>
            </a:pPr>
            <a:r>
              <a:rPr lang="en-US"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Faire </a:t>
            </a:r>
            <a:r>
              <a:rPr lang="en-US" sz="2000"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l’activité</a:t>
            </a:r>
            <a:r>
              <a:rPr lang="en-US"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 </a:t>
            </a:r>
            <a:r>
              <a:rPr lang="en-US" sz="2000"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Exercice</a:t>
            </a:r>
            <a:r>
              <a:rPr lang="en-US"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de </a:t>
            </a:r>
            <a:r>
              <a:rPr lang="en-US" sz="2000"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réseautage</a:t>
            </a:r>
            <a:endParaRPr lang="en-US"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E44700F4-C88C-4D06-A0D8-D6690F6E7B15}"/>
              </a:ext>
            </a:extLst>
          </p:cNvPr>
          <p:cNvSpPr>
            <a:spLocks noGrp="1"/>
          </p:cNvSpPr>
          <p:nvPr>
            <p:ph type="sldNum" sz="quarter" idx="4"/>
          </p:nvPr>
        </p:nvSpPr>
        <p:spPr/>
        <p:txBody>
          <a:bodyPr/>
          <a:lstStyle/>
          <a:p>
            <a:fld id="{3884788F-3909-4E53-9C01-7D724614CA0D}" type="slidenum">
              <a:rPr lang="en-US" altLang="en-US" smtClean="0"/>
              <a:pPr/>
              <a:t>42</a:t>
            </a:fld>
            <a:endParaRPr lang="en-US" altLang="en-US" dirty="0"/>
          </a:p>
        </p:txBody>
      </p:sp>
      <p:sp>
        <p:nvSpPr>
          <p:cNvPr id="6" name="TextBox 5">
            <a:extLst>
              <a:ext uri="{FF2B5EF4-FFF2-40B4-BE49-F238E27FC236}">
                <a16:creationId xmlns:a16="http://schemas.microsoft.com/office/drawing/2014/main" id="{B2A16E5E-7F9A-0E83-7909-DD8681124590}"/>
              </a:ext>
            </a:extLst>
          </p:cNvPr>
          <p:cNvSpPr txBox="1"/>
          <p:nvPr>
            <p:custDataLst>
              <p:tags r:id="rId1"/>
            </p:custDataLst>
          </p:nvPr>
        </p:nvSpPr>
        <p:spPr>
          <a:xfrm>
            <a:off x="720000" y="1440000"/>
            <a:ext cx="8682519" cy="2446824"/>
          </a:xfrm>
          <a:prstGeom prst="rect">
            <a:avLst/>
          </a:prstGeom>
          <a:noFill/>
        </p:spPr>
        <p:txBody>
          <a:bodyPr wrap="square" rtlCol="0">
            <a:spAutoFit/>
          </a:bodyPr>
          <a:lstStyle/>
          <a:p>
            <a:r>
              <a:rPr lang="fr-CA" sz="1600" dirty="0">
                <a:latin typeface="Arial" panose="020B0604020202020204" pitchFamily="34" charset="0"/>
                <a:cs typeface="Arial" panose="020B0604020202020204" pitchFamily="34" charset="0"/>
              </a:rPr>
              <a:t>Justification</a:t>
            </a:r>
          </a:p>
          <a:p>
            <a:pPr marL="284400" indent="-28440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Les programmes de mentorat permettent aux mentorés de nouer des liens à l’intérieur et à l’extérieur du programme.</a:t>
            </a:r>
          </a:p>
          <a:p>
            <a:pPr>
              <a:spcBef>
                <a:spcPts val="1200"/>
              </a:spcBef>
            </a:pPr>
            <a:r>
              <a:rPr lang="fr-CA" sz="1600" dirty="0">
                <a:latin typeface="Arial" panose="020B0604020202020204" pitchFamily="34" charset="0"/>
                <a:cs typeface="Arial" panose="020B0604020202020204" pitchFamily="34" charset="0"/>
              </a:rPr>
              <a:t>Objectif</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Apprendre à connaître les autres mentorés et leurs expériences d’entraînement, tout en établissant une liste de personnes-ressources et de perspectives de carrière.</a:t>
            </a:r>
          </a:p>
          <a:p>
            <a:pPr>
              <a:spcBef>
                <a:spcPts val="1200"/>
              </a:spcBef>
            </a:pPr>
            <a:r>
              <a:rPr lang="fr-CA" sz="1600" dirty="0">
                <a:latin typeface="Arial" panose="020B0604020202020204" pitchFamily="34" charset="0"/>
                <a:cs typeface="Arial" panose="020B0604020202020204" pitchFamily="34" charset="0"/>
              </a:rPr>
              <a:t>Processus</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Discussions en petits groupes et retour sur le sujet en grand groupe.</a:t>
            </a:r>
          </a:p>
        </p:txBody>
      </p:sp>
    </p:spTree>
    <p:extLst>
      <p:ext uri="{BB962C8B-B14F-4D97-AF65-F5344CB8AC3E}">
        <p14:creationId xmlns:p14="http://schemas.microsoft.com/office/powerpoint/2010/main" val="21915483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8443913" cy="707886"/>
          </a:xfrm>
          <a:prstGeom prst="rect">
            <a:avLst/>
          </a:prstGeom>
          <a:noFill/>
        </p:spPr>
        <p:txBody>
          <a:bodyPr>
            <a:spAutoFit/>
          </a:bodyPr>
          <a:lstStyle/>
          <a:p>
            <a:pPr eaLnBrk="1" fontAlgn="auto" hangingPunct="1">
              <a:spcBef>
                <a:spcPts val="0"/>
              </a:spcBef>
              <a:spcAft>
                <a:spcPts val="0"/>
              </a:spcAft>
              <a:defRPr/>
            </a:pPr>
            <a:r>
              <a:rPr lang="en-US" sz="2000" dirty="0">
                <a:solidFill>
                  <a:srgbClr val="C00000"/>
                </a:solidFill>
                <a:latin typeface="Arial" panose="020B0604020202020204" pitchFamily="34" charset="0"/>
                <a:cs typeface="Arial" panose="020B0604020202020204" pitchFamily="34" charset="0"/>
              </a:rPr>
              <a:t>Faire </a:t>
            </a:r>
            <a:r>
              <a:rPr lang="en-US" sz="2000" dirty="0" err="1">
                <a:solidFill>
                  <a:srgbClr val="C00000"/>
                </a:solidFill>
                <a:latin typeface="Arial" panose="020B0604020202020204" pitchFamily="34" charset="0"/>
                <a:cs typeface="Arial" panose="020B0604020202020204" pitchFamily="34" charset="0"/>
              </a:rPr>
              <a:t>l’activité</a:t>
            </a:r>
            <a:r>
              <a:rPr lang="en-US" sz="2000" dirty="0">
                <a:solidFill>
                  <a:srgbClr val="C00000"/>
                </a:solidFill>
                <a:latin typeface="Arial" panose="020B0604020202020204" pitchFamily="34" charset="0"/>
                <a:cs typeface="Arial" panose="020B0604020202020204" pitchFamily="34" charset="0"/>
              </a:rPr>
              <a:t> : </a:t>
            </a:r>
            <a:r>
              <a:rPr lang="en-US" sz="2000" dirty="0" err="1">
                <a:solidFill>
                  <a:srgbClr val="C00000"/>
                </a:solidFill>
                <a:latin typeface="Arial" panose="020B0604020202020204" pitchFamily="34" charset="0"/>
                <a:cs typeface="Arial" panose="020B0604020202020204" pitchFamily="34" charset="0"/>
              </a:rPr>
              <a:t>Exercice</a:t>
            </a:r>
            <a:r>
              <a:rPr lang="en-US" sz="2000" dirty="0">
                <a:solidFill>
                  <a:srgbClr val="C00000"/>
                </a:solidFill>
                <a:latin typeface="Arial" panose="020B0604020202020204" pitchFamily="34" charset="0"/>
                <a:cs typeface="Arial" panose="020B0604020202020204" pitchFamily="34" charset="0"/>
              </a:rPr>
              <a:t> de </a:t>
            </a:r>
            <a:r>
              <a:rPr lang="en-US" sz="2000" dirty="0" err="1">
                <a:solidFill>
                  <a:srgbClr val="C00000"/>
                </a:solidFill>
                <a:latin typeface="Arial" panose="020B0604020202020204" pitchFamily="34" charset="0"/>
                <a:cs typeface="Arial" panose="020B0604020202020204" pitchFamily="34" charset="0"/>
              </a:rPr>
              <a:t>réseautage</a:t>
            </a:r>
            <a:endParaRPr lang="en-US" sz="2000" dirty="0">
              <a:solidFill>
                <a:srgbClr val="C00000"/>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sz="2000" dirty="0">
              <a:solidFill>
                <a:srgbClr val="C0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C88338B-AF84-4B68-890C-7925C37D8F54}"/>
              </a:ext>
            </a:extLst>
          </p:cNvPr>
          <p:cNvSpPr>
            <a:spLocks noGrp="1"/>
          </p:cNvSpPr>
          <p:nvPr>
            <p:ph type="sldNum" sz="quarter" idx="4"/>
          </p:nvPr>
        </p:nvSpPr>
        <p:spPr/>
        <p:txBody>
          <a:bodyPr/>
          <a:lstStyle/>
          <a:p>
            <a:fld id="{3884788F-3909-4E53-9C01-7D724614CA0D}" type="slidenum">
              <a:rPr lang="en-US" altLang="en-US" smtClean="0"/>
              <a:pPr/>
              <a:t>43</a:t>
            </a:fld>
            <a:endParaRPr lang="en-US" altLang="en-US" dirty="0"/>
          </a:p>
        </p:txBody>
      </p:sp>
      <p:sp>
        <p:nvSpPr>
          <p:cNvPr id="5" name="TextBox 4">
            <a:extLst>
              <a:ext uri="{FF2B5EF4-FFF2-40B4-BE49-F238E27FC236}">
                <a16:creationId xmlns:a16="http://schemas.microsoft.com/office/drawing/2014/main" id="{D0119905-ACFF-E990-1116-E07EE2AE26AE}"/>
              </a:ext>
            </a:extLst>
          </p:cNvPr>
          <p:cNvSpPr txBox="1"/>
          <p:nvPr>
            <p:custDataLst>
              <p:tags r:id="rId1"/>
            </p:custDataLst>
          </p:nvPr>
        </p:nvSpPr>
        <p:spPr>
          <a:xfrm>
            <a:off x="720000" y="1440000"/>
            <a:ext cx="9726707" cy="1725985"/>
          </a:xfrm>
          <a:prstGeom prst="rect">
            <a:avLst/>
          </a:prstGeom>
          <a:noFill/>
        </p:spPr>
        <p:txBody>
          <a:bodyPr wrap="square" lIns="91440" tIns="45720" rIns="91440" bIns="45720" anchor="t">
            <a:spAutoFit/>
          </a:bodyPr>
          <a:lstStyle/>
          <a:p>
            <a:pPr eaLnBrk="1" fontAlgn="auto" hangingPunct="1">
              <a:spcBef>
                <a:spcPts val="0"/>
              </a:spcBef>
              <a:spcAft>
                <a:spcPts val="0"/>
              </a:spcAft>
              <a:defRPr/>
            </a:pPr>
            <a:r>
              <a:rPr lang="fr-CA" sz="1600" dirty="0">
                <a:latin typeface="Arial"/>
                <a:ea typeface="Calibri" panose="020F0502020204030204" pitchFamily="34" charset="0"/>
                <a:cs typeface="Arial"/>
              </a:rPr>
              <a:t>Dans les salles secondaires, faire l’activité Exercice de réseautage à la section 2.8 du Cahier de travail du mentoré.</a:t>
            </a:r>
          </a:p>
          <a:p>
            <a:pPr eaLnBrk="1" fontAlgn="auto" hangingPunct="1">
              <a:spcBef>
                <a:spcPts val="1200"/>
              </a:spcBef>
              <a:spcAft>
                <a:spcPts val="0"/>
              </a:spcAft>
              <a:defRPr/>
            </a:pPr>
            <a:r>
              <a:rPr lang="fr-CA" sz="1600" dirty="0">
                <a:latin typeface="Arial"/>
                <a:cs typeface="Arial"/>
              </a:rPr>
              <a:t>À la fin de la discussion dans les salles secondaires, un bilan de l’activité sera fait avec l’ensemble du groupe dans la salle principale. Veuillez sélectionner un membre du groupe pour présenter les points saillants de votre conversation. </a:t>
            </a:r>
          </a:p>
          <a:p>
            <a:pPr marL="285750" indent="-285750" eaLnBrk="1" fontAlgn="auto" hangingPunct="1">
              <a:lnSpc>
                <a:spcPts val="2080"/>
              </a:lnSpc>
              <a:spcBef>
                <a:spcPts val="0"/>
              </a:spcBef>
              <a:spcAft>
                <a:spcPts val="900"/>
              </a:spcAft>
              <a:buFont typeface="Arial" panose="020B0604020202020204" pitchFamily="34" charset="0"/>
              <a:buChar char="•"/>
              <a:defRPr/>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7497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80C102-2BB7-D3D3-34E3-3C2B5F0668D5}"/>
              </a:ext>
            </a:extLst>
          </p:cNvPr>
          <p:cNvSpPr txBox="1">
            <a:spLocks noChangeArrowheads="1"/>
          </p:cNvSpPr>
          <p:nvPr/>
        </p:nvSpPr>
        <p:spPr bwMode="auto">
          <a:xfrm>
            <a:off x="609600" y="2435761"/>
            <a:ext cx="57277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dirty="0" err="1">
                <a:solidFill>
                  <a:schemeClr val="bg1"/>
                </a:solidFill>
                <a:latin typeface="Arial" panose="020B0604020202020204" pitchFamily="34" charset="0"/>
                <a:cs typeface="Arial" panose="020B0604020202020204" pitchFamily="34" charset="0"/>
              </a:rPr>
              <a:t>Prochaines</a:t>
            </a:r>
            <a:r>
              <a:rPr lang="en-US" altLang="en-US" sz="4000" dirty="0">
                <a:solidFill>
                  <a:schemeClr val="bg1"/>
                </a:solidFill>
                <a:latin typeface="Arial" panose="020B0604020202020204" pitchFamily="34" charset="0"/>
                <a:cs typeface="Arial" panose="020B0604020202020204" pitchFamily="34" charset="0"/>
              </a:rPr>
              <a:t> étapes</a:t>
            </a:r>
          </a:p>
          <a:p>
            <a:pPr eaLnBrk="1" hangingPunct="1"/>
            <a:endParaRPr lang="en-US" altLang="en-US"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54085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10668000" cy="707886"/>
          </a:xfrm>
          <a:prstGeom prst="rect">
            <a:avLst/>
          </a:prstGeom>
          <a:noFill/>
        </p:spPr>
        <p:txBody>
          <a:bodyPr wrap="square">
            <a:spAutoFit/>
          </a:bodyPr>
          <a:lstStyle/>
          <a:p>
            <a:pPr eaLnBrk="1" fontAlgn="auto" hangingPunct="1">
              <a:spcBef>
                <a:spcPts val="0"/>
              </a:spcBef>
              <a:spcAft>
                <a:spcPts val="0"/>
              </a:spcAft>
              <a:defRPr/>
            </a:pPr>
            <a:r>
              <a:rPr lang="en-US" sz="2000" dirty="0">
                <a:solidFill>
                  <a:srgbClr val="DA2127"/>
                </a:solidFill>
                <a:latin typeface="Arial" panose="020B0604020202020204" pitchFamily="34" charset="0"/>
                <a:cs typeface="Arial" panose="020B0604020202020204" pitchFamily="34" charset="0"/>
              </a:rPr>
              <a:t>Avant </a:t>
            </a:r>
            <a:r>
              <a:rPr lang="en-US" sz="2000" dirty="0" err="1">
                <a:solidFill>
                  <a:srgbClr val="DA2127"/>
                </a:solidFill>
                <a:latin typeface="Arial" panose="020B0604020202020204" pitchFamily="34" charset="0"/>
                <a:cs typeface="Arial" panose="020B0604020202020204" pitchFamily="34" charset="0"/>
              </a:rPr>
              <a:t>l’atelier</a:t>
            </a:r>
            <a:r>
              <a:rPr lang="en-US" sz="2000" dirty="0">
                <a:solidFill>
                  <a:srgbClr val="DA2127"/>
                </a:solidFill>
                <a:latin typeface="Arial" panose="020B0604020202020204" pitchFamily="34" charset="0"/>
                <a:cs typeface="Arial" panose="020B0604020202020204" pitchFamily="34" charset="0"/>
              </a:rPr>
              <a:t> 3 : </a:t>
            </a:r>
            <a:r>
              <a:rPr lang="en-US" sz="2000" dirty="0" err="1">
                <a:solidFill>
                  <a:srgbClr val="DA2127"/>
                </a:solidFill>
                <a:latin typeface="Arial" panose="020B0604020202020204" pitchFamily="34" charset="0"/>
                <a:cs typeface="Arial" panose="020B0604020202020204" pitchFamily="34" charset="0"/>
              </a:rPr>
              <a:t>Travailler</a:t>
            </a:r>
            <a:r>
              <a:rPr lang="en-US" sz="2000" dirty="0">
                <a:solidFill>
                  <a:srgbClr val="DA2127"/>
                </a:solidFill>
                <a:latin typeface="Arial" panose="020B0604020202020204" pitchFamily="34" charset="0"/>
                <a:cs typeface="Arial" panose="020B0604020202020204" pitchFamily="34" charset="0"/>
              </a:rPr>
              <a:t> </a:t>
            </a:r>
            <a:r>
              <a:rPr lang="en-US" sz="2000" dirty="0" err="1">
                <a:solidFill>
                  <a:srgbClr val="DA2127"/>
                </a:solidFill>
                <a:latin typeface="Arial" panose="020B0604020202020204" pitchFamily="34" charset="0"/>
                <a:cs typeface="Arial" panose="020B0604020202020204" pitchFamily="34" charset="0"/>
              </a:rPr>
              <a:t>en</a:t>
            </a:r>
            <a:r>
              <a:rPr lang="en-US" sz="2000" dirty="0">
                <a:solidFill>
                  <a:srgbClr val="DA2127"/>
                </a:solidFill>
                <a:latin typeface="Arial" panose="020B0604020202020204" pitchFamily="34" charset="0"/>
                <a:cs typeface="Arial" panose="020B0604020202020204" pitchFamily="34" charset="0"/>
              </a:rPr>
              <a:t> </a:t>
            </a:r>
            <a:r>
              <a:rPr lang="en-US" sz="2000" dirty="0" err="1">
                <a:solidFill>
                  <a:srgbClr val="DA2127"/>
                </a:solidFill>
                <a:latin typeface="Arial" panose="020B0604020202020204" pitchFamily="34" charset="0"/>
                <a:cs typeface="Arial" panose="020B0604020202020204" pitchFamily="34" charset="0"/>
              </a:rPr>
              <a:t>commun</a:t>
            </a:r>
            <a:endParaRPr lang="en-US" sz="2000" dirty="0">
              <a:solidFill>
                <a:srgbClr val="DA2127"/>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sz="2000" dirty="0">
              <a:solidFill>
                <a:srgbClr val="DA2127"/>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9D83EAC-620D-4FF9-A5CE-41012C791746}"/>
              </a:ext>
            </a:extLst>
          </p:cNvPr>
          <p:cNvSpPr>
            <a:spLocks noGrp="1"/>
          </p:cNvSpPr>
          <p:nvPr>
            <p:ph type="sldNum" sz="quarter" idx="4"/>
          </p:nvPr>
        </p:nvSpPr>
        <p:spPr/>
        <p:txBody>
          <a:bodyPr/>
          <a:lstStyle/>
          <a:p>
            <a:fld id="{3884788F-3909-4E53-9C01-7D724614CA0D}" type="slidenum">
              <a:rPr lang="en-US" altLang="en-US" smtClean="0"/>
              <a:pPr/>
              <a:t>45</a:t>
            </a:fld>
            <a:endParaRPr lang="en-US" altLang="en-US" dirty="0"/>
          </a:p>
        </p:txBody>
      </p:sp>
      <p:sp>
        <p:nvSpPr>
          <p:cNvPr id="5" name="TextBox 4">
            <a:extLst>
              <a:ext uri="{FF2B5EF4-FFF2-40B4-BE49-F238E27FC236}">
                <a16:creationId xmlns:a16="http://schemas.microsoft.com/office/drawing/2014/main" id="{2D12467E-E9CB-0B68-2608-48DE229D4EC6}"/>
              </a:ext>
            </a:extLst>
          </p:cNvPr>
          <p:cNvSpPr txBox="1"/>
          <p:nvPr>
            <p:custDataLst>
              <p:tags r:id="rId1"/>
            </p:custDataLst>
          </p:nvPr>
        </p:nvSpPr>
        <p:spPr>
          <a:xfrm>
            <a:off x="720001" y="1440000"/>
            <a:ext cx="10265326" cy="2472472"/>
          </a:xfrm>
          <a:prstGeom prst="rect">
            <a:avLst/>
          </a:prstGeom>
          <a:noFill/>
        </p:spPr>
        <p:txBody>
          <a:bodyPr wrap="square" lIns="91440" tIns="45720" rIns="91440" bIns="45720" anchor="t">
            <a:spAutoFit/>
          </a:bodyPr>
          <a:lstStyle/>
          <a:p>
            <a:pPr marL="284400" indent="-284400">
              <a:spcBef>
                <a:spcPts val="0"/>
              </a:spcBef>
              <a:spcAft>
                <a:spcPts val="0"/>
              </a:spcAft>
              <a:buFont typeface="Arial" panose="020B0604020202020204" pitchFamily="34" charset="0"/>
              <a:buChar char="•"/>
            </a:pPr>
            <a:r>
              <a:rPr lang="fr-CA" sz="1600" dirty="0">
                <a:latin typeface="Arial"/>
                <a:ea typeface="Calibri" panose="020F0502020204030204" pitchFamily="34" charset="0"/>
                <a:cs typeface="Times New Roman"/>
              </a:rPr>
              <a:t>Lire les pages 44 à 69 du Guide pour mentoré.</a:t>
            </a:r>
          </a:p>
          <a:p>
            <a:pPr marL="284400" marR="0" lvl="0" indent="-284400">
              <a:spcBef>
                <a:spcPts val="1200"/>
              </a:spcBef>
              <a:spcAft>
                <a:spcPts val="0"/>
              </a:spcAft>
              <a:buFont typeface="Arial" panose="020B0604020202020204" pitchFamily="34" charset="0"/>
              <a:buChar char="•"/>
            </a:pPr>
            <a:r>
              <a:rPr lang="fr-CA" sz="1600" dirty="0">
                <a:latin typeface="Arial"/>
                <a:ea typeface="Calibri" panose="020F0502020204030204" pitchFamily="34" charset="0"/>
                <a:cs typeface="Times New Roman"/>
              </a:rPr>
              <a:t>Communiquer avec votre entraîneur mentor et réfléchir à l’atelier et aux activités :</a:t>
            </a:r>
          </a:p>
          <a:p>
            <a:pPr marL="720000" lvl="1" indent="-270000">
              <a:spcBef>
                <a:spcPts val="200"/>
              </a:spcBef>
              <a:spcAft>
                <a:spcPts val="0"/>
              </a:spcAft>
              <a:buSzPct val="70000"/>
              <a:buFont typeface="Courier New" panose="02070309020205020404" pitchFamily="49" charset="0"/>
              <a:buChar char="o"/>
            </a:pPr>
            <a:r>
              <a:rPr lang="fr-CA" sz="1600" dirty="0">
                <a:latin typeface="Arial"/>
                <a:ea typeface="Calibri" panose="020F0502020204030204" pitchFamily="34" charset="0"/>
                <a:cs typeface="Times New Roman"/>
              </a:rPr>
              <a:t>Lire les pages 49 et 52 du Guide pour mentoré;</a:t>
            </a:r>
          </a:p>
          <a:p>
            <a:pPr marL="720000" lvl="1" indent="-270000">
              <a:spcBef>
                <a:spcPts val="200"/>
              </a:spcBef>
              <a:spcAft>
                <a:spcPts val="0"/>
              </a:spcAft>
              <a:buSzPct val="70000"/>
              <a:buFont typeface="Courier New" panose="02070309020205020404" pitchFamily="49" charset="0"/>
              <a:buChar char="o"/>
            </a:pPr>
            <a:r>
              <a:rPr lang="fr-CA" sz="1600" dirty="0">
                <a:latin typeface="Arial"/>
                <a:ea typeface="Calibri" panose="020F0502020204030204" pitchFamily="34" charset="0"/>
                <a:cs typeface="Times New Roman"/>
              </a:rPr>
              <a:t>Passer en revue et faire les ajouts nécessaires à l’activité. Exercice de réseautage à la section 2.8 du Cahier de travail du mentoré. </a:t>
            </a:r>
          </a:p>
          <a:p>
            <a:pPr marL="284400" marR="0" lvl="0" indent="-284400">
              <a:spcBef>
                <a:spcPts val="1200"/>
              </a:spcBef>
              <a:spcAft>
                <a:spcPts val="0"/>
              </a:spcAft>
              <a:buFont typeface="Arial" panose="020B0604020202020204" pitchFamily="34" charset="0"/>
              <a:buChar char="•"/>
            </a:pPr>
            <a:r>
              <a:rPr lang="fr-CA" sz="1600" dirty="0">
                <a:latin typeface="Arial"/>
                <a:ea typeface="Calibri" panose="020F0502020204030204" pitchFamily="34" charset="0"/>
                <a:cs typeface="Times New Roman"/>
              </a:rPr>
              <a:t>Avec votre mentor, faire les activités suivantes dans le Cahier de travail du mentoré :</a:t>
            </a:r>
          </a:p>
          <a:p>
            <a:pPr marL="720000" lvl="1" indent="-270000">
              <a:spcBef>
                <a:spcPts val="200"/>
              </a:spcBef>
              <a:spcAft>
                <a:spcPts val="0"/>
              </a:spcAft>
              <a:buSzPct val="70000"/>
              <a:buFont typeface="Courier New" panose="02070309020205020404" pitchFamily="49" charset="0"/>
              <a:buChar char="o"/>
            </a:pPr>
            <a:r>
              <a:rPr lang="fr-CA" sz="1600" dirty="0">
                <a:latin typeface="Arial"/>
                <a:ea typeface="Calibri" panose="020F0502020204030204" pitchFamily="34" charset="0"/>
                <a:cs typeface="Times New Roman"/>
              </a:rPr>
              <a:t>Obstacles et facilitateurs (section 3.2);</a:t>
            </a:r>
          </a:p>
          <a:p>
            <a:pPr marL="720000" lvl="1" indent="-270000">
              <a:spcBef>
                <a:spcPts val="200"/>
              </a:spcBef>
              <a:spcAft>
                <a:spcPts val="0"/>
              </a:spcAft>
              <a:buSzPct val="70000"/>
              <a:buFont typeface="Courier New" panose="02070309020205020404" pitchFamily="49" charset="0"/>
              <a:buChar char="o"/>
            </a:pPr>
            <a:r>
              <a:rPr lang="fr-CA" sz="1600" dirty="0">
                <a:latin typeface="Arial"/>
                <a:ea typeface="Calibri" panose="020F0502020204030204" pitchFamily="34" charset="0"/>
                <a:cs typeface="Times New Roman"/>
              </a:rPr>
              <a:t>Discuter des conflits ou des défis avec le mentor (section 3.3).</a:t>
            </a:r>
          </a:p>
        </p:txBody>
      </p:sp>
    </p:spTree>
    <p:extLst>
      <p:ext uri="{BB962C8B-B14F-4D97-AF65-F5344CB8AC3E}">
        <p14:creationId xmlns:p14="http://schemas.microsoft.com/office/powerpoint/2010/main" val="16212914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3602793" cy="707886"/>
          </a:xfrm>
          <a:prstGeom prst="rect">
            <a:avLst/>
          </a:prstGeom>
          <a:noFill/>
        </p:spPr>
        <p:txBody>
          <a:bodyPr wrap="square">
            <a:spAutoFit/>
          </a:bodyPr>
          <a:lstStyle/>
          <a:p>
            <a:pPr eaLnBrk="1" fontAlgn="auto" hangingPunct="1">
              <a:spcBef>
                <a:spcPts val="0"/>
              </a:spcBef>
              <a:spcAft>
                <a:spcPts val="0"/>
              </a:spcAft>
              <a:defRPr/>
            </a:pPr>
            <a:r>
              <a:rPr lang="en-US" sz="2000" dirty="0">
                <a:solidFill>
                  <a:srgbClr val="DA2127"/>
                </a:solidFill>
                <a:latin typeface="Arial" panose="020B0604020202020204" pitchFamily="34" charset="0"/>
                <a:cs typeface="Arial" panose="020B0604020202020204" pitchFamily="34" charset="0"/>
              </a:rPr>
              <a:t>Des questions?</a:t>
            </a:r>
          </a:p>
          <a:p>
            <a:pPr eaLnBrk="1" fontAlgn="auto" hangingPunct="1">
              <a:spcBef>
                <a:spcPts val="0"/>
              </a:spcBef>
              <a:spcAft>
                <a:spcPts val="0"/>
              </a:spcAft>
              <a:defRPr/>
            </a:pPr>
            <a:endParaRPr lang="en-US" sz="2000" dirty="0">
              <a:solidFill>
                <a:srgbClr val="DA2127"/>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4D5DEF0A-4FAA-4034-8305-6852174DF572}"/>
              </a:ext>
            </a:extLst>
          </p:cNvPr>
          <p:cNvSpPr>
            <a:spLocks noGrp="1"/>
          </p:cNvSpPr>
          <p:nvPr>
            <p:ph type="sldNum" sz="quarter" idx="4"/>
          </p:nvPr>
        </p:nvSpPr>
        <p:spPr/>
        <p:txBody>
          <a:bodyPr/>
          <a:lstStyle/>
          <a:p>
            <a:fld id="{3884788F-3909-4E53-9C01-7D724614CA0D}" type="slidenum">
              <a:rPr lang="en-US" altLang="en-US" smtClean="0"/>
              <a:pPr/>
              <a:t>46</a:t>
            </a:fld>
            <a:endParaRPr lang="en-US" altLang="en-US" dirty="0"/>
          </a:p>
        </p:txBody>
      </p:sp>
      <p:graphicFrame>
        <p:nvGraphicFramePr>
          <p:cNvPr id="5" name="Table 4">
            <a:extLst>
              <a:ext uri="{FF2B5EF4-FFF2-40B4-BE49-F238E27FC236}">
                <a16:creationId xmlns:a16="http://schemas.microsoft.com/office/drawing/2014/main" id="{B9A28CD3-FF09-EFFC-478A-3FDE19B41924}"/>
              </a:ext>
            </a:extLst>
          </p:cNvPr>
          <p:cNvGraphicFramePr>
            <a:graphicFrameLocks noGrp="1"/>
          </p:cNvGraphicFramePr>
          <p:nvPr>
            <p:custDataLst>
              <p:tags r:id="rId1"/>
            </p:custDataLst>
            <p:extLst>
              <p:ext uri="{D42A27DB-BD31-4B8C-83A1-F6EECF244321}">
                <p14:modId xmlns:p14="http://schemas.microsoft.com/office/powerpoint/2010/main" val="1404447712"/>
              </p:ext>
            </p:extLst>
          </p:nvPr>
        </p:nvGraphicFramePr>
        <p:xfrm>
          <a:off x="720000" y="1440000"/>
          <a:ext cx="10672930" cy="2262597"/>
        </p:xfrm>
        <a:graphic>
          <a:graphicData uri="http://schemas.openxmlformats.org/drawingml/2006/table">
            <a:tbl>
              <a:tblPr firstRow="1" bandRow="1">
                <a:tableStyleId>{2D5ABB26-0587-4C30-8999-92F81FD0307C}</a:tableStyleId>
              </a:tblPr>
              <a:tblGrid>
                <a:gridCol w="5336465">
                  <a:extLst>
                    <a:ext uri="{9D8B030D-6E8A-4147-A177-3AD203B41FA5}">
                      <a16:colId xmlns:a16="http://schemas.microsoft.com/office/drawing/2014/main" val="221172115"/>
                    </a:ext>
                  </a:extLst>
                </a:gridCol>
                <a:gridCol w="5336465">
                  <a:extLst>
                    <a:ext uri="{9D8B030D-6E8A-4147-A177-3AD203B41FA5}">
                      <a16:colId xmlns:a16="http://schemas.microsoft.com/office/drawing/2014/main" val="2133847896"/>
                    </a:ext>
                  </a:extLst>
                </a:gridCol>
              </a:tblGrid>
              <a:tr h="480649">
                <a:tc>
                  <a:txBody>
                    <a:bodyPr/>
                    <a:lstStyle/>
                    <a:p>
                      <a:r>
                        <a:rPr lang="fr-CA" sz="1800" b="1">
                          <a:solidFill>
                            <a:schemeClr val="tx1"/>
                          </a:solidFill>
                          <a:latin typeface="Arial" panose="020B0604020202020204" pitchFamily="34" charset="0"/>
                          <a:cs typeface="Arial" panose="020B0604020202020204" pitchFamily="34" charset="0"/>
                        </a:rPr>
                        <a:t>Personne-ressource</a:t>
                      </a:r>
                    </a:p>
                  </a:txBody>
                  <a:tcPr/>
                </a:tc>
                <a:tc>
                  <a:txBody>
                    <a:bodyPr/>
                    <a:lstStyle/>
                    <a:p>
                      <a:r>
                        <a:rPr lang="fr-CA" sz="1800" b="1">
                          <a:solidFill>
                            <a:schemeClr val="tx1"/>
                          </a:solidFill>
                          <a:latin typeface="Arial" panose="020B0604020202020204" pitchFamily="34" charset="0"/>
                          <a:cs typeface="Arial" panose="020B0604020202020204" pitchFamily="34" charset="0"/>
                        </a:rPr>
                        <a:t>Responsable du programme</a:t>
                      </a:r>
                    </a:p>
                  </a:txBody>
                  <a:tcPr/>
                </a:tc>
                <a:extLst>
                  <a:ext uri="{0D108BD9-81ED-4DB2-BD59-A6C34878D82A}">
                    <a16:rowId xmlns:a16="http://schemas.microsoft.com/office/drawing/2014/main" val="1427100569"/>
                  </a:ext>
                </a:extLst>
              </a:tr>
              <a:tr h="1781948">
                <a:tc>
                  <a:txBody>
                    <a:bodyPr/>
                    <a:lstStyle/>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Nom</a:t>
                      </a:r>
                    </a:p>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Titre</a:t>
                      </a:r>
                    </a:p>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Organisme</a:t>
                      </a:r>
                    </a:p>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Courriel</a:t>
                      </a:r>
                    </a:p>
                  </a:txBody>
                  <a:tcPr/>
                </a:tc>
                <a:tc>
                  <a:txBody>
                    <a:bodyPr/>
                    <a:lstStyle/>
                    <a:p>
                      <a:pPr eaLnBrk="1" fontAlgn="auto" hangingPunct="1">
                        <a:lnSpc>
                          <a:spcPts val="2080"/>
                        </a:lnSpc>
                        <a:spcBef>
                          <a:spcPts val="0"/>
                        </a:spcBef>
                        <a:spcAft>
                          <a:spcPts val="900"/>
                        </a:spcAft>
                        <a:defRPr/>
                      </a:pPr>
                      <a:r>
                        <a:rPr lang="fr-CA" sz="1600" dirty="0">
                          <a:solidFill>
                            <a:schemeClr val="tx1"/>
                          </a:solidFill>
                          <a:highlight>
                            <a:srgbClr val="FFFF00"/>
                          </a:highlight>
                          <a:latin typeface="Arial" panose="020B0604020202020204" pitchFamily="34" charset="0"/>
                          <a:cs typeface="Arial" panose="020B0604020202020204" pitchFamily="34" charset="0"/>
                        </a:rPr>
                        <a:t>Nom</a:t>
                      </a:r>
                    </a:p>
                    <a:p>
                      <a:pPr eaLnBrk="1" fontAlgn="auto" hangingPunct="1">
                        <a:lnSpc>
                          <a:spcPts val="2080"/>
                        </a:lnSpc>
                        <a:spcBef>
                          <a:spcPts val="0"/>
                        </a:spcBef>
                        <a:spcAft>
                          <a:spcPts val="900"/>
                        </a:spcAft>
                        <a:defRPr/>
                      </a:pPr>
                      <a:r>
                        <a:rPr lang="fr-CA" sz="1600" dirty="0">
                          <a:solidFill>
                            <a:schemeClr val="tx1"/>
                          </a:solidFill>
                          <a:highlight>
                            <a:srgbClr val="FFFF00"/>
                          </a:highlight>
                          <a:latin typeface="Arial" panose="020B0604020202020204" pitchFamily="34" charset="0"/>
                          <a:cs typeface="Arial" panose="020B0604020202020204" pitchFamily="34" charset="0"/>
                        </a:rPr>
                        <a:t>Titre</a:t>
                      </a:r>
                    </a:p>
                    <a:p>
                      <a:pPr eaLnBrk="1" fontAlgn="auto" hangingPunct="1">
                        <a:lnSpc>
                          <a:spcPts val="2080"/>
                        </a:lnSpc>
                        <a:spcBef>
                          <a:spcPts val="0"/>
                        </a:spcBef>
                        <a:spcAft>
                          <a:spcPts val="900"/>
                        </a:spcAft>
                        <a:defRPr/>
                      </a:pPr>
                      <a:r>
                        <a:rPr lang="fr-CA" sz="1600" dirty="0">
                          <a:solidFill>
                            <a:schemeClr val="tx1"/>
                          </a:solidFill>
                          <a:highlight>
                            <a:srgbClr val="FFFF00"/>
                          </a:highlight>
                          <a:latin typeface="Arial" panose="020B0604020202020204" pitchFamily="34" charset="0"/>
                          <a:cs typeface="Arial" panose="020B0604020202020204" pitchFamily="34" charset="0"/>
                        </a:rPr>
                        <a:t>Organisme</a:t>
                      </a:r>
                    </a:p>
                    <a:p>
                      <a:pPr eaLnBrk="1" fontAlgn="auto" hangingPunct="1">
                        <a:lnSpc>
                          <a:spcPts val="2080"/>
                        </a:lnSpc>
                        <a:spcBef>
                          <a:spcPts val="0"/>
                        </a:spcBef>
                        <a:spcAft>
                          <a:spcPts val="900"/>
                        </a:spcAft>
                        <a:defRPr/>
                      </a:pPr>
                      <a:r>
                        <a:rPr lang="fr-CA" sz="1600" dirty="0">
                          <a:solidFill>
                            <a:schemeClr val="tx1"/>
                          </a:solidFill>
                          <a:highlight>
                            <a:srgbClr val="FFFF00"/>
                          </a:highlight>
                          <a:latin typeface="Arial" panose="020B0604020202020204" pitchFamily="34" charset="0"/>
                          <a:cs typeface="Arial" panose="020B0604020202020204" pitchFamily="34" charset="0"/>
                        </a:rPr>
                        <a:t>Courriel</a:t>
                      </a:r>
                    </a:p>
                  </a:txBody>
                  <a:tcPr/>
                </a:tc>
                <a:extLst>
                  <a:ext uri="{0D108BD9-81ED-4DB2-BD59-A6C34878D82A}">
                    <a16:rowId xmlns:a16="http://schemas.microsoft.com/office/drawing/2014/main" val="1223963070"/>
                  </a:ext>
                </a:extLst>
              </a:tr>
            </a:tbl>
          </a:graphicData>
        </a:graphic>
      </p:graphicFrame>
    </p:spTree>
    <p:extLst>
      <p:ext uri="{BB962C8B-B14F-4D97-AF65-F5344CB8AC3E}">
        <p14:creationId xmlns:p14="http://schemas.microsoft.com/office/powerpoint/2010/main" val="27368935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C27B80-0592-9273-0537-F4905CC64250}"/>
              </a:ext>
            </a:extLst>
          </p:cNvPr>
          <p:cNvSpPr txBox="1">
            <a:spLocks noChangeArrowheads="1"/>
          </p:cNvSpPr>
          <p:nvPr/>
        </p:nvSpPr>
        <p:spPr bwMode="auto">
          <a:xfrm>
            <a:off x="609600" y="2435761"/>
            <a:ext cx="57277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dirty="0">
                <a:solidFill>
                  <a:schemeClr val="bg1"/>
                </a:solidFill>
                <a:latin typeface="Arial" panose="020B0604020202020204" pitchFamily="34" charset="0"/>
                <a:cs typeface="Arial" panose="020B0604020202020204" pitchFamily="34" charset="0"/>
              </a:rPr>
              <a:t>Merci!</a:t>
            </a:r>
          </a:p>
          <a:p>
            <a:pPr eaLnBrk="1" hangingPunct="1"/>
            <a:endParaRPr lang="en-US" altLang="en-US"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35740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9E117484-9987-73B0-B12D-DC11626B3D79}"/>
              </a:ext>
            </a:extLst>
          </p:cNvPr>
          <p:cNvSpPr txBox="1">
            <a:spLocks noChangeArrowheads="1"/>
          </p:cNvSpPr>
          <p:nvPr/>
        </p:nvSpPr>
        <p:spPr bwMode="auto">
          <a:xfrm>
            <a:off x="584200" y="1402615"/>
            <a:ext cx="88519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dirty="0">
                <a:solidFill>
                  <a:schemeClr val="bg1"/>
                </a:solidFill>
                <a:latin typeface="Arial" panose="020B0604020202020204" pitchFamily="34" charset="0"/>
                <a:cs typeface="Arial" panose="020B0604020202020204" pitchFamily="34" charset="0"/>
              </a:rPr>
              <a:t>Formation pour des </a:t>
            </a:r>
            <a:r>
              <a:rPr lang="en-US" altLang="en-US" sz="3600" b="1" dirty="0" err="1">
                <a:solidFill>
                  <a:schemeClr val="bg1"/>
                </a:solidFill>
                <a:latin typeface="Arial" panose="020B0604020202020204" pitchFamily="34" charset="0"/>
                <a:cs typeface="Arial" panose="020B0604020202020204" pitchFamily="34" charset="0"/>
              </a:rPr>
              <a:t>mentorés</a:t>
            </a:r>
            <a:r>
              <a:rPr lang="en-US" altLang="en-US" sz="3600" b="1"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efficaces</a:t>
            </a:r>
            <a:endParaRPr lang="en-US" altLang="en-US" sz="3600" b="1" dirty="0">
              <a:solidFill>
                <a:schemeClr val="bg1"/>
              </a:solidFill>
              <a:latin typeface="Arial" panose="020B0604020202020204" pitchFamily="34" charset="0"/>
              <a:cs typeface="Arial" panose="020B0604020202020204" pitchFamily="34" charset="0"/>
            </a:endParaRPr>
          </a:p>
          <a:p>
            <a:pPr eaLnBrk="1" hangingPunct="1"/>
            <a:r>
              <a:rPr lang="en-US" altLang="en-US" sz="3600" dirty="0">
                <a:solidFill>
                  <a:schemeClr val="bg1"/>
                </a:solidFill>
                <a:latin typeface="Arial" panose="020B0604020202020204" pitchFamily="34" charset="0"/>
                <a:cs typeface="Arial" panose="020B0604020202020204" pitchFamily="34" charset="0"/>
              </a:rPr>
              <a:t>Atelier 3 : </a:t>
            </a:r>
            <a:r>
              <a:rPr lang="en-US" altLang="en-US" sz="3600" dirty="0" err="1">
                <a:solidFill>
                  <a:schemeClr val="bg1"/>
                </a:solidFill>
                <a:latin typeface="Arial" panose="020B0604020202020204" pitchFamily="34" charset="0"/>
                <a:cs typeface="Arial" panose="020B0604020202020204" pitchFamily="34" charset="0"/>
              </a:rPr>
              <a:t>Travailler</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en</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commun</a:t>
            </a:r>
            <a:endParaRPr lang="en-US" altLang="en-US" sz="3600" dirty="0">
              <a:solidFill>
                <a:schemeClr val="bg1"/>
              </a:solidFill>
              <a:latin typeface="Arial" panose="020B0604020202020204" pitchFamily="34" charset="0"/>
              <a:cs typeface="Arial" panose="020B0604020202020204" pitchFamily="34" charset="0"/>
            </a:endParaRPr>
          </a:p>
          <a:p>
            <a:pPr eaLnBrk="1" hangingPunct="1"/>
            <a:endParaRPr lang="en-US" altLang="en-US" sz="3600" dirty="0">
              <a:solidFill>
                <a:schemeClr val="bg1"/>
              </a:solidFill>
              <a:latin typeface="Arial" panose="020B0604020202020204" pitchFamily="34" charset="0"/>
              <a:cs typeface="Arial" panose="020B0604020202020204" pitchFamily="34" charset="0"/>
            </a:endParaRPr>
          </a:p>
        </p:txBody>
      </p:sp>
      <p:sp>
        <p:nvSpPr>
          <p:cNvPr id="6" name="TextBox 2">
            <a:extLst>
              <a:ext uri="{FF2B5EF4-FFF2-40B4-BE49-F238E27FC236}">
                <a16:creationId xmlns:a16="http://schemas.microsoft.com/office/drawing/2014/main" id="{ABFEDA3A-9983-E8EE-5D9F-AF1A2272BAF4}"/>
              </a:ext>
            </a:extLst>
          </p:cNvPr>
          <p:cNvSpPr txBox="1">
            <a:spLocks noChangeArrowheads="1"/>
          </p:cNvSpPr>
          <p:nvPr/>
        </p:nvSpPr>
        <p:spPr bwMode="auto">
          <a:xfrm>
            <a:off x="584200" y="2837934"/>
            <a:ext cx="1219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highlight>
                  <a:srgbClr val="FFFF00"/>
                </a:highlight>
                <a:latin typeface="Arial" panose="020B0604020202020204" pitchFamily="34" charset="0"/>
                <a:cs typeface="Arial" panose="020B0604020202020204" pitchFamily="34" charset="0"/>
              </a:rPr>
              <a:t>Nom du </a:t>
            </a:r>
            <a:r>
              <a:rPr lang="en-US" altLang="en-US" dirty="0" err="1">
                <a:highlight>
                  <a:srgbClr val="FFFF00"/>
                </a:highlight>
                <a:latin typeface="Arial" panose="020B0604020202020204" pitchFamily="34" charset="0"/>
                <a:cs typeface="Arial" panose="020B0604020202020204" pitchFamily="34" charset="0"/>
              </a:rPr>
              <a:t>programme</a:t>
            </a:r>
            <a:r>
              <a:rPr lang="en-US" altLang="en-US" dirty="0">
                <a:highlight>
                  <a:srgbClr val="FFFF00"/>
                </a:highlight>
                <a:latin typeface="Arial" panose="020B0604020202020204" pitchFamily="34" charset="0"/>
                <a:cs typeface="Arial" panose="020B0604020202020204" pitchFamily="34" charset="0"/>
              </a:rPr>
              <a:t> de </a:t>
            </a:r>
            <a:r>
              <a:rPr lang="en-US" altLang="en-US" dirty="0" err="1">
                <a:highlight>
                  <a:srgbClr val="FFFF00"/>
                </a:highlight>
                <a:latin typeface="Arial" panose="020B0604020202020204" pitchFamily="34" charset="0"/>
                <a:cs typeface="Arial" panose="020B0604020202020204" pitchFamily="34" charset="0"/>
              </a:rPr>
              <a:t>mentorat</a:t>
            </a:r>
            <a:endParaRPr lang="en-US" altLang="en-US" dirty="0">
              <a:highlight>
                <a:srgbClr val="FFFF00"/>
              </a:highlight>
              <a:latin typeface="Arial" panose="020B0604020202020204" pitchFamily="34" charset="0"/>
              <a:cs typeface="Arial" panose="020B0604020202020204" pitchFamily="34" charset="0"/>
            </a:endParaRPr>
          </a:p>
          <a:p>
            <a:pPr eaLnBrk="1" hangingPunct="1"/>
            <a:endParaRPr lang="en-US" altLang="en-US" dirty="0">
              <a:highlight>
                <a:srgbClr val="FFFF00"/>
              </a:highligh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9421132-42B4-CAC4-C9EF-9F73E18BD755}"/>
              </a:ext>
            </a:extLst>
          </p:cNvPr>
          <p:cNvSpPr txBox="1"/>
          <p:nvPr/>
        </p:nvSpPr>
        <p:spPr>
          <a:xfrm>
            <a:off x="584200" y="5819776"/>
            <a:ext cx="3487737" cy="600164"/>
          </a:xfrm>
          <a:prstGeom prst="rect">
            <a:avLst/>
          </a:prstGeom>
          <a:noFill/>
        </p:spPr>
        <p:txBody>
          <a:bodyPr>
            <a:spAutoFit/>
          </a:bodyPr>
          <a:lstStyle/>
          <a:p>
            <a:pPr eaLnBrk="1" fontAlgn="auto" hangingPunct="1">
              <a:spcBef>
                <a:spcPts val="0"/>
              </a:spcBef>
              <a:spcAft>
                <a:spcPts val="600"/>
              </a:spcAft>
              <a:defRPr/>
            </a:pPr>
            <a:r>
              <a:rPr lang="en-US" sz="1400" dirty="0">
                <a:highlight>
                  <a:srgbClr val="FFFF00"/>
                </a:highlight>
                <a:latin typeface="Arial" panose="020B0604020202020204" pitchFamily="34" charset="0"/>
                <a:cs typeface="Arial" panose="020B0604020202020204" pitchFamily="34" charset="0"/>
              </a:rPr>
              <a:t>Nom de la </a:t>
            </a:r>
            <a:r>
              <a:rPr lang="en-US" sz="1400" dirty="0" err="1">
                <a:highlight>
                  <a:srgbClr val="FFFF00"/>
                </a:highlight>
                <a:latin typeface="Arial" panose="020B0604020202020204" pitchFamily="34" charset="0"/>
                <a:cs typeface="Arial" panose="020B0604020202020204" pitchFamily="34" charset="0"/>
              </a:rPr>
              <a:t>personne-ressource</a:t>
            </a:r>
            <a:endParaRPr lang="en-US" sz="1400" dirty="0">
              <a:highlight>
                <a:srgbClr val="FFFF00"/>
              </a:highlight>
              <a:latin typeface="Arial" panose="020B0604020202020204" pitchFamily="34" charset="0"/>
              <a:cs typeface="Arial" panose="020B0604020202020204" pitchFamily="34" charset="0"/>
            </a:endParaRPr>
          </a:p>
          <a:p>
            <a:pPr eaLnBrk="1" fontAlgn="auto" hangingPunct="1">
              <a:spcBef>
                <a:spcPts val="0"/>
              </a:spcBef>
              <a:spcAft>
                <a:spcPts val="600"/>
              </a:spcAft>
              <a:defRPr/>
            </a:pPr>
            <a:r>
              <a:rPr lang="en-US" sz="1400" dirty="0">
                <a:highlight>
                  <a:srgbClr val="FFFF00"/>
                </a:highlight>
                <a:latin typeface="Arial" panose="020B0604020202020204" pitchFamily="34" charset="0"/>
                <a:cs typeface="Arial" panose="020B0604020202020204" pitchFamily="34" charset="0"/>
              </a:rPr>
              <a:t>Date de la </a:t>
            </a:r>
            <a:r>
              <a:rPr lang="en-US" sz="1400" dirty="0" err="1">
                <a:highlight>
                  <a:srgbClr val="FFFF00"/>
                </a:highlight>
                <a:latin typeface="Arial" panose="020B0604020202020204" pitchFamily="34" charset="0"/>
                <a:cs typeface="Arial" panose="020B0604020202020204" pitchFamily="34" charset="0"/>
              </a:rPr>
              <a:t>présentation</a:t>
            </a:r>
            <a:endParaRPr lang="en-US" sz="1400"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1099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5728691" cy="707886"/>
          </a:xfrm>
          <a:prstGeom prst="rect">
            <a:avLst/>
          </a:prstGeom>
          <a:noFill/>
        </p:spPr>
        <p:txBody>
          <a:bodyPr wrap="square">
            <a:spAutoFit/>
          </a:bodyPr>
          <a:lstStyle/>
          <a:p>
            <a:pPr eaLnBrk="1" fontAlgn="auto" hangingPunct="1">
              <a:spcBef>
                <a:spcPts val="0"/>
              </a:spcBef>
              <a:spcAft>
                <a:spcPts val="0"/>
              </a:spcAft>
              <a:defRPr/>
            </a:pPr>
            <a:r>
              <a:rPr lang="en-US" sz="2000" dirty="0">
                <a:solidFill>
                  <a:srgbClr val="DA2127"/>
                </a:solidFill>
                <a:latin typeface="Arial" panose="020B0604020202020204" pitchFamily="34" charset="0"/>
                <a:cs typeface="Arial" panose="020B0604020202020204" pitchFamily="34" charset="0"/>
              </a:rPr>
              <a:t>Bienvenue!</a:t>
            </a:r>
          </a:p>
          <a:p>
            <a:pPr eaLnBrk="1" fontAlgn="auto" hangingPunct="1">
              <a:spcBef>
                <a:spcPts val="0"/>
              </a:spcBef>
              <a:spcAft>
                <a:spcPts val="0"/>
              </a:spcAft>
              <a:defRPr/>
            </a:pPr>
            <a:endParaRPr lang="en-US" sz="2000" dirty="0">
              <a:solidFill>
                <a:srgbClr val="DA2127"/>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96ED7B3-36E2-4B52-9425-382EC7324ACF}"/>
              </a:ext>
            </a:extLst>
          </p:cNvPr>
          <p:cNvSpPr>
            <a:spLocks noGrp="1"/>
          </p:cNvSpPr>
          <p:nvPr>
            <p:ph type="sldNum" sz="quarter" idx="4"/>
          </p:nvPr>
        </p:nvSpPr>
        <p:spPr/>
        <p:txBody>
          <a:bodyPr/>
          <a:lstStyle/>
          <a:p>
            <a:fld id="{3884788F-3909-4E53-9C01-7D724614CA0D}" type="slidenum">
              <a:rPr lang="en-US" altLang="en-US" smtClean="0"/>
              <a:pPr/>
              <a:t>49</a:t>
            </a:fld>
            <a:endParaRPr lang="en-US" altLang="en-US" dirty="0"/>
          </a:p>
        </p:txBody>
      </p:sp>
      <p:graphicFrame>
        <p:nvGraphicFramePr>
          <p:cNvPr id="4" name="Table 4">
            <a:extLst>
              <a:ext uri="{FF2B5EF4-FFF2-40B4-BE49-F238E27FC236}">
                <a16:creationId xmlns:a16="http://schemas.microsoft.com/office/drawing/2014/main" id="{680FD308-86CE-5C44-5591-D76ACE76363B}"/>
              </a:ext>
            </a:extLst>
          </p:cNvPr>
          <p:cNvGraphicFramePr>
            <a:graphicFrameLocks noGrp="1"/>
          </p:cNvGraphicFramePr>
          <p:nvPr>
            <p:custDataLst>
              <p:tags r:id="rId1"/>
            </p:custDataLst>
            <p:extLst>
              <p:ext uri="{D42A27DB-BD31-4B8C-83A1-F6EECF244321}">
                <p14:modId xmlns:p14="http://schemas.microsoft.com/office/powerpoint/2010/main" val="2163590249"/>
              </p:ext>
            </p:extLst>
          </p:nvPr>
        </p:nvGraphicFramePr>
        <p:xfrm>
          <a:off x="720000" y="1440000"/>
          <a:ext cx="10672930" cy="2262597"/>
        </p:xfrm>
        <a:graphic>
          <a:graphicData uri="http://schemas.openxmlformats.org/drawingml/2006/table">
            <a:tbl>
              <a:tblPr firstRow="1" bandRow="1">
                <a:tableStyleId>{2D5ABB26-0587-4C30-8999-92F81FD0307C}</a:tableStyleId>
              </a:tblPr>
              <a:tblGrid>
                <a:gridCol w="5336465">
                  <a:extLst>
                    <a:ext uri="{9D8B030D-6E8A-4147-A177-3AD203B41FA5}">
                      <a16:colId xmlns:a16="http://schemas.microsoft.com/office/drawing/2014/main" val="221172115"/>
                    </a:ext>
                  </a:extLst>
                </a:gridCol>
                <a:gridCol w="5336465">
                  <a:extLst>
                    <a:ext uri="{9D8B030D-6E8A-4147-A177-3AD203B41FA5}">
                      <a16:colId xmlns:a16="http://schemas.microsoft.com/office/drawing/2014/main" val="2133847896"/>
                    </a:ext>
                  </a:extLst>
                </a:gridCol>
              </a:tblGrid>
              <a:tr h="480649">
                <a:tc>
                  <a:txBody>
                    <a:bodyPr/>
                    <a:lstStyle/>
                    <a:p>
                      <a:r>
                        <a:rPr lang="fr-CA" sz="1800" b="1">
                          <a:solidFill>
                            <a:schemeClr val="tx1"/>
                          </a:solidFill>
                          <a:latin typeface="Arial" panose="020B0604020202020204" pitchFamily="34" charset="0"/>
                          <a:cs typeface="Arial" panose="020B0604020202020204" pitchFamily="34" charset="0"/>
                        </a:rPr>
                        <a:t>Personne-ressource</a:t>
                      </a:r>
                    </a:p>
                  </a:txBody>
                  <a:tcPr/>
                </a:tc>
                <a:tc>
                  <a:txBody>
                    <a:bodyPr/>
                    <a:lstStyle/>
                    <a:p>
                      <a:r>
                        <a:rPr lang="fr-CA" sz="1800" b="1">
                          <a:solidFill>
                            <a:schemeClr val="tx1"/>
                          </a:solidFill>
                          <a:latin typeface="Arial" panose="020B0604020202020204" pitchFamily="34" charset="0"/>
                          <a:cs typeface="Arial" panose="020B0604020202020204" pitchFamily="34" charset="0"/>
                        </a:rPr>
                        <a:t>Responsable du programme</a:t>
                      </a:r>
                    </a:p>
                  </a:txBody>
                  <a:tcPr/>
                </a:tc>
                <a:extLst>
                  <a:ext uri="{0D108BD9-81ED-4DB2-BD59-A6C34878D82A}">
                    <a16:rowId xmlns:a16="http://schemas.microsoft.com/office/drawing/2014/main" val="1427100569"/>
                  </a:ext>
                </a:extLst>
              </a:tr>
              <a:tr h="1781948">
                <a:tc>
                  <a:txBody>
                    <a:bodyPr/>
                    <a:lstStyle/>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Nom</a:t>
                      </a:r>
                    </a:p>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Titre</a:t>
                      </a:r>
                    </a:p>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Organisme</a:t>
                      </a:r>
                    </a:p>
                    <a:p>
                      <a:pPr eaLnBrk="1" fontAlgn="auto" hangingPunct="1">
                        <a:lnSpc>
                          <a:spcPts val="2080"/>
                        </a:lnSpc>
                        <a:spcBef>
                          <a:spcPts val="0"/>
                        </a:spcBef>
                        <a:spcAft>
                          <a:spcPts val="900"/>
                        </a:spcAft>
                        <a:defRPr/>
                      </a:pPr>
                      <a:r>
                        <a:rPr lang="fr-CA" sz="1600">
                          <a:solidFill>
                            <a:schemeClr val="tx1"/>
                          </a:solidFill>
                          <a:highlight>
                            <a:srgbClr val="FFFF00"/>
                          </a:highlight>
                          <a:latin typeface="Arial" panose="020B0604020202020204" pitchFamily="34" charset="0"/>
                          <a:cs typeface="Arial" panose="020B0604020202020204" pitchFamily="34" charset="0"/>
                        </a:rPr>
                        <a:t>Courriel</a:t>
                      </a:r>
                    </a:p>
                  </a:txBody>
                  <a:tcPr/>
                </a:tc>
                <a:tc>
                  <a:txBody>
                    <a:bodyPr/>
                    <a:lstStyle/>
                    <a:p>
                      <a:pPr eaLnBrk="1" fontAlgn="auto" hangingPunct="1">
                        <a:lnSpc>
                          <a:spcPts val="2080"/>
                        </a:lnSpc>
                        <a:spcBef>
                          <a:spcPts val="0"/>
                        </a:spcBef>
                        <a:spcAft>
                          <a:spcPts val="900"/>
                        </a:spcAft>
                        <a:defRPr/>
                      </a:pPr>
                      <a:r>
                        <a:rPr lang="fr-CA" sz="1600" dirty="0">
                          <a:solidFill>
                            <a:schemeClr val="tx1"/>
                          </a:solidFill>
                          <a:highlight>
                            <a:srgbClr val="FFFF00"/>
                          </a:highlight>
                          <a:latin typeface="Arial" panose="020B0604020202020204" pitchFamily="34" charset="0"/>
                          <a:cs typeface="Arial" panose="020B0604020202020204" pitchFamily="34" charset="0"/>
                        </a:rPr>
                        <a:t>Nom</a:t>
                      </a:r>
                    </a:p>
                    <a:p>
                      <a:pPr eaLnBrk="1" fontAlgn="auto" hangingPunct="1">
                        <a:lnSpc>
                          <a:spcPts val="2080"/>
                        </a:lnSpc>
                        <a:spcBef>
                          <a:spcPts val="0"/>
                        </a:spcBef>
                        <a:spcAft>
                          <a:spcPts val="900"/>
                        </a:spcAft>
                        <a:defRPr/>
                      </a:pPr>
                      <a:r>
                        <a:rPr lang="fr-CA" sz="1600" dirty="0">
                          <a:solidFill>
                            <a:schemeClr val="tx1"/>
                          </a:solidFill>
                          <a:highlight>
                            <a:srgbClr val="FFFF00"/>
                          </a:highlight>
                          <a:latin typeface="Arial" panose="020B0604020202020204" pitchFamily="34" charset="0"/>
                          <a:cs typeface="Arial" panose="020B0604020202020204" pitchFamily="34" charset="0"/>
                        </a:rPr>
                        <a:t>Titre</a:t>
                      </a:r>
                    </a:p>
                    <a:p>
                      <a:pPr eaLnBrk="1" fontAlgn="auto" hangingPunct="1">
                        <a:lnSpc>
                          <a:spcPts val="2080"/>
                        </a:lnSpc>
                        <a:spcBef>
                          <a:spcPts val="0"/>
                        </a:spcBef>
                        <a:spcAft>
                          <a:spcPts val="900"/>
                        </a:spcAft>
                        <a:defRPr/>
                      </a:pPr>
                      <a:r>
                        <a:rPr lang="fr-CA" sz="1600" dirty="0">
                          <a:solidFill>
                            <a:schemeClr val="tx1"/>
                          </a:solidFill>
                          <a:highlight>
                            <a:srgbClr val="FFFF00"/>
                          </a:highlight>
                          <a:latin typeface="Arial" panose="020B0604020202020204" pitchFamily="34" charset="0"/>
                          <a:cs typeface="Arial" panose="020B0604020202020204" pitchFamily="34" charset="0"/>
                        </a:rPr>
                        <a:t>Organisme</a:t>
                      </a:r>
                    </a:p>
                    <a:p>
                      <a:pPr eaLnBrk="1" fontAlgn="auto" hangingPunct="1">
                        <a:lnSpc>
                          <a:spcPts val="2080"/>
                        </a:lnSpc>
                        <a:spcBef>
                          <a:spcPts val="0"/>
                        </a:spcBef>
                        <a:spcAft>
                          <a:spcPts val="900"/>
                        </a:spcAft>
                        <a:defRPr/>
                      </a:pPr>
                      <a:r>
                        <a:rPr lang="fr-CA" sz="1600" dirty="0">
                          <a:solidFill>
                            <a:schemeClr val="tx1"/>
                          </a:solidFill>
                          <a:highlight>
                            <a:srgbClr val="FFFF00"/>
                          </a:highlight>
                          <a:latin typeface="Arial" panose="020B0604020202020204" pitchFamily="34" charset="0"/>
                          <a:cs typeface="Arial" panose="020B0604020202020204" pitchFamily="34" charset="0"/>
                        </a:rPr>
                        <a:t>Courriel</a:t>
                      </a:r>
                    </a:p>
                  </a:txBody>
                  <a:tcPr/>
                </a:tc>
                <a:extLst>
                  <a:ext uri="{0D108BD9-81ED-4DB2-BD59-A6C34878D82A}">
                    <a16:rowId xmlns:a16="http://schemas.microsoft.com/office/drawing/2014/main" val="122396307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9834081" cy="400110"/>
          </a:xfrm>
          <a:prstGeom prst="rect">
            <a:avLst/>
          </a:prstGeom>
          <a:noFill/>
        </p:spPr>
        <p:txBody>
          <a:bodyPr wrap="square">
            <a:spAutoFit/>
          </a:bodyPr>
          <a:lstStyle/>
          <a:p>
            <a:pPr eaLnBrk="1" fontAlgn="auto" hangingPunct="1">
              <a:spcBef>
                <a:spcPts val="0"/>
              </a:spcBef>
              <a:spcAft>
                <a:spcPts val="0"/>
              </a:spcAft>
              <a:defRPr/>
            </a:pPr>
            <a:r>
              <a:rPr lang="en-US" sz="2000" dirty="0">
                <a:solidFill>
                  <a:srgbClr val="DA2127"/>
                </a:solidFill>
                <a:latin typeface="Arial" panose="020B0604020202020204" pitchFamily="34" charset="0"/>
                <a:cs typeface="Arial" panose="020B0604020202020204" pitchFamily="34" charset="0"/>
              </a:rPr>
              <a:t>Aperçu : Formation pour des </a:t>
            </a:r>
            <a:r>
              <a:rPr lang="en-US" sz="2000" dirty="0" err="1">
                <a:solidFill>
                  <a:srgbClr val="DA2127"/>
                </a:solidFill>
                <a:latin typeface="Arial" panose="020B0604020202020204" pitchFamily="34" charset="0"/>
                <a:cs typeface="Arial" panose="020B0604020202020204" pitchFamily="34" charset="0"/>
              </a:rPr>
              <a:t>mentorés</a:t>
            </a:r>
            <a:r>
              <a:rPr lang="en-US" sz="2000" dirty="0">
                <a:solidFill>
                  <a:srgbClr val="DA2127"/>
                </a:solidFill>
                <a:latin typeface="Arial" panose="020B0604020202020204" pitchFamily="34" charset="0"/>
                <a:cs typeface="Arial" panose="020B0604020202020204" pitchFamily="34" charset="0"/>
              </a:rPr>
              <a:t> </a:t>
            </a:r>
            <a:r>
              <a:rPr lang="en-US" sz="2000" dirty="0" err="1">
                <a:solidFill>
                  <a:srgbClr val="DA2127"/>
                </a:solidFill>
                <a:latin typeface="Arial" panose="020B0604020202020204" pitchFamily="34" charset="0"/>
                <a:cs typeface="Arial" panose="020B0604020202020204" pitchFamily="34" charset="0"/>
              </a:rPr>
              <a:t>efficaces</a:t>
            </a:r>
            <a:endParaRPr lang="en-US" sz="2000" dirty="0">
              <a:solidFill>
                <a:srgbClr val="DA2127"/>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C1E4BE61-D14A-4831-BFD2-A404C4F7C768}"/>
              </a:ext>
            </a:extLst>
          </p:cNvPr>
          <p:cNvSpPr>
            <a:spLocks noGrp="1"/>
          </p:cNvSpPr>
          <p:nvPr>
            <p:ph type="sldNum" sz="quarter" idx="4"/>
          </p:nvPr>
        </p:nvSpPr>
        <p:spPr/>
        <p:txBody>
          <a:bodyPr/>
          <a:lstStyle/>
          <a:p>
            <a:fld id="{3884788F-3909-4E53-9C01-7D724614CA0D}" type="slidenum">
              <a:rPr lang="en-US" altLang="en-US" smtClean="0"/>
              <a:pPr/>
              <a:t>5</a:t>
            </a:fld>
            <a:endParaRPr lang="en-US" altLang="en-US" dirty="0"/>
          </a:p>
        </p:txBody>
      </p:sp>
      <p:graphicFrame>
        <p:nvGraphicFramePr>
          <p:cNvPr id="6" name="Table 5">
            <a:extLst>
              <a:ext uri="{FF2B5EF4-FFF2-40B4-BE49-F238E27FC236}">
                <a16:creationId xmlns:a16="http://schemas.microsoft.com/office/drawing/2014/main" id="{A57BC5B3-5C82-365A-2BC1-EFA67930B29A}"/>
              </a:ext>
            </a:extLst>
          </p:cNvPr>
          <p:cNvGraphicFramePr>
            <a:graphicFrameLocks noGrp="1"/>
          </p:cNvGraphicFramePr>
          <p:nvPr>
            <p:custDataLst>
              <p:tags r:id="rId1"/>
            </p:custDataLst>
            <p:extLst>
              <p:ext uri="{D42A27DB-BD31-4B8C-83A1-F6EECF244321}">
                <p14:modId xmlns:p14="http://schemas.microsoft.com/office/powerpoint/2010/main" val="3336606390"/>
              </p:ext>
            </p:extLst>
          </p:nvPr>
        </p:nvGraphicFramePr>
        <p:xfrm>
          <a:off x="720000" y="1440000"/>
          <a:ext cx="10933894" cy="4213098"/>
        </p:xfrm>
        <a:graphic>
          <a:graphicData uri="http://schemas.openxmlformats.org/drawingml/2006/table">
            <a:tbl>
              <a:tblPr firstRow="1" bandRow="1">
                <a:tableStyleId>{5940675A-B579-460E-94D1-54222C63F5DA}</a:tableStyleId>
              </a:tblPr>
              <a:tblGrid>
                <a:gridCol w="2002415">
                  <a:extLst>
                    <a:ext uri="{9D8B030D-6E8A-4147-A177-3AD203B41FA5}">
                      <a16:colId xmlns:a16="http://schemas.microsoft.com/office/drawing/2014/main" val="1605056544"/>
                    </a:ext>
                  </a:extLst>
                </a:gridCol>
                <a:gridCol w="8931479">
                  <a:extLst>
                    <a:ext uri="{9D8B030D-6E8A-4147-A177-3AD203B41FA5}">
                      <a16:colId xmlns:a16="http://schemas.microsoft.com/office/drawing/2014/main" val="2330172173"/>
                    </a:ext>
                  </a:extLst>
                </a:gridCol>
              </a:tblGrid>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800" b="1" dirty="0">
                          <a:highlight>
                            <a:srgbClr val="FFFF00"/>
                          </a:highlight>
                          <a:latin typeface="Arial" panose="020B0604020202020204" pitchFamily="34" charset="0"/>
                          <a:cs typeface="Arial" panose="020B0604020202020204" pitchFamily="34" charset="0"/>
                        </a:rPr>
                        <a:t>Date</a:t>
                      </a:r>
                    </a:p>
                    <a:p>
                      <a:pPr marL="0" marR="0" lvl="0" indent="0" algn="ctr" defTabSz="914400" rtl="0" eaLnBrk="1" fontAlgn="auto" latinLnBrk="0" hangingPunct="1">
                        <a:lnSpc>
                          <a:spcPct val="100000"/>
                        </a:lnSpc>
                        <a:spcBef>
                          <a:spcPts val="0"/>
                        </a:spcBef>
                        <a:spcAft>
                          <a:spcPts val="0"/>
                        </a:spcAft>
                        <a:buClrTx/>
                        <a:buSzTx/>
                        <a:buFontTx/>
                        <a:buNone/>
                        <a:tabLst/>
                        <a:defRPr/>
                      </a:pPr>
                      <a:r>
                        <a:rPr lang="fr-CA" sz="1800" b="1" dirty="0">
                          <a:highlight>
                            <a:srgbClr val="FFFF00"/>
                          </a:highlight>
                          <a:latin typeface="Arial" panose="020B0604020202020204" pitchFamily="34" charset="0"/>
                          <a:cs typeface="Arial" panose="020B0604020202020204" pitchFamily="34" charset="0"/>
                        </a:rPr>
                        <a:t>Durée</a:t>
                      </a: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600" b="1" i="0">
                          <a:latin typeface="Encode Sans" pitchFamily="2" charset="77"/>
                          <a:cs typeface="Arial" panose="020B0604020202020204" pitchFamily="34" charset="0"/>
                        </a:rPr>
                        <a:t>Atelier 1 : Se préparer</a:t>
                      </a:r>
                    </a:p>
                  </a:txBody>
                  <a:tcPr anchor="ctr">
                    <a:solidFill>
                      <a:schemeClr val="bg1">
                        <a:lumMod val="85000"/>
                      </a:schemeClr>
                    </a:solidFill>
                  </a:tcPr>
                </a:tc>
                <a:extLst>
                  <a:ext uri="{0D108BD9-81ED-4DB2-BD59-A6C34878D82A}">
                    <a16:rowId xmlns:a16="http://schemas.microsoft.com/office/drawing/2014/main" val="85358269"/>
                  </a:ext>
                </a:extLst>
              </a:tr>
              <a:tr h="672018">
                <a:tc vMerge="1">
                  <a:txBody>
                    <a:bodyPr/>
                    <a:lstStyle/>
                    <a:p>
                      <a:pPr marL="285750" indent="-285750" algn="l" rtl="0">
                        <a:buFont typeface="Arial" panose="020B0604020202020204" pitchFamily="34" charset="0"/>
                        <a:buChar char="•"/>
                      </a:pPr>
                      <a:endParaRPr lang="en-US"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fr-CA" sz="1600" dirty="0">
                          <a:latin typeface="Arial" panose="020B0604020202020204" pitchFamily="34" charset="0"/>
                          <a:cs typeface="Arial" panose="020B0604020202020204" pitchFamily="34" charset="0"/>
                        </a:rPr>
                        <a:t>Découvrir le programme de mentorat</a:t>
                      </a:r>
                    </a:p>
                    <a:p>
                      <a:pPr marL="285750" indent="-285750">
                        <a:buFont typeface="Arial" panose="020B0604020202020204" pitchFamily="34" charset="0"/>
                        <a:buChar char="•"/>
                      </a:pPr>
                      <a:r>
                        <a:rPr lang="fr-CA" sz="1600" dirty="0">
                          <a:latin typeface="Arial" panose="020B0604020202020204" pitchFamily="34" charset="0"/>
                          <a:cs typeface="Arial" panose="020B0604020202020204" pitchFamily="34" charset="0"/>
                        </a:rPr>
                        <a:t>Rencontrer les participants au programme</a:t>
                      </a:r>
                    </a:p>
                    <a:p>
                      <a:pPr marL="285750" indent="-285750">
                        <a:buFont typeface="Arial" panose="020B0604020202020204" pitchFamily="34" charset="0"/>
                        <a:buChar char="•"/>
                      </a:pPr>
                      <a:r>
                        <a:rPr lang="fr-CA" sz="1600" dirty="0">
                          <a:latin typeface="Arial" panose="020B0604020202020204" pitchFamily="34" charset="0"/>
                          <a:cs typeface="Arial" panose="020B0604020202020204" pitchFamily="34" charset="0"/>
                        </a:rPr>
                        <a:t>Bilan des activités : préparation et auto-évaluations des mentorés</a:t>
                      </a:r>
                    </a:p>
                  </a:txBody>
                  <a:tcPr/>
                </a:tc>
                <a:extLst>
                  <a:ext uri="{0D108BD9-81ED-4DB2-BD59-A6C34878D82A}">
                    <a16:rowId xmlns:a16="http://schemas.microsoft.com/office/drawing/2014/main" val="826091527"/>
                  </a:ext>
                </a:extLst>
              </a:tr>
              <a:tr h="21199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600" b="1" dirty="0">
                          <a:latin typeface="Arial" panose="020B0604020202020204" pitchFamily="34" charset="0"/>
                          <a:cs typeface="Arial" panose="020B0604020202020204" pitchFamily="34" charset="0"/>
                        </a:rPr>
                        <a:t>Pause pour se préparer : </a:t>
                      </a:r>
                      <a:r>
                        <a:rPr lang="fr-CA" sz="1600" b="0" dirty="0">
                          <a:latin typeface="Arial" panose="020B0604020202020204" pitchFamily="34" charset="0"/>
                          <a:cs typeface="Arial" panose="020B0604020202020204" pitchFamily="34" charset="0"/>
                        </a:rPr>
                        <a:t>Faire les activités de préparation et faire connaissance avec le mentor</a:t>
                      </a:r>
                    </a:p>
                  </a:txBody>
                  <a:tcPr anchor="ctr">
                    <a:noFill/>
                  </a:tcPr>
                </a:tc>
                <a:tc hMerge="1">
                  <a:txBody>
                    <a:bodyPr/>
                    <a:lstStyle/>
                    <a:p>
                      <a:pPr marL="285750" indent="-285750" algn="l" rtl="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83563943"/>
                  </a:ext>
                </a:extLst>
              </a:tr>
              <a:tr h="21199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800" b="1">
                          <a:highlight>
                            <a:srgbClr val="FFFF00"/>
                          </a:highlight>
                          <a:latin typeface="Arial" panose="020B0604020202020204" pitchFamily="34" charset="0"/>
                          <a:cs typeface="Arial" panose="020B0604020202020204" pitchFamily="34" charset="0"/>
                        </a:rPr>
                        <a:t>Date</a:t>
                      </a:r>
                    </a:p>
                    <a:p>
                      <a:pPr marL="0" marR="0" lvl="0" indent="0" algn="ctr" defTabSz="914400" rtl="0" eaLnBrk="1" fontAlgn="auto" latinLnBrk="0" hangingPunct="1">
                        <a:lnSpc>
                          <a:spcPct val="100000"/>
                        </a:lnSpc>
                        <a:spcBef>
                          <a:spcPts val="0"/>
                        </a:spcBef>
                        <a:spcAft>
                          <a:spcPts val="0"/>
                        </a:spcAft>
                        <a:buClrTx/>
                        <a:buSzTx/>
                        <a:buFontTx/>
                        <a:buNone/>
                        <a:tabLst/>
                        <a:defRPr/>
                      </a:pPr>
                      <a:r>
                        <a:rPr lang="fr-CA" sz="1800" b="1">
                          <a:highlight>
                            <a:srgbClr val="FFFF00"/>
                          </a:highlight>
                          <a:latin typeface="Arial" panose="020B0604020202020204" pitchFamily="34" charset="0"/>
                          <a:cs typeface="Arial" panose="020B0604020202020204" pitchFamily="34" charset="0"/>
                        </a:rPr>
                        <a:t>Durée</a:t>
                      </a: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600" b="1" i="0">
                          <a:solidFill>
                            <a:schemeClr val="tx1"/>
                          </a:solidFill>
                          <a:latin typeface="Encode Sans" pitchFamily="2" charset="77"/>
                          <a:ea typeface="+mn-ea"/>
                          <a:cs typeface="Arial" panose="020B0604020202020204" pitchFamily="34" charset="0"/>
                        </a:rPr>
                        <a:t>Atelier 2 : Préparer le terrain</a:t>
                      </a:r>
                    </a:p>
                  </a:txBody>
                  <a:tcPr anchor="ctr">
                    <a:solidFill>
                      <a:schemeClr val="bg1">
                        <a:lumMod val="85000"/>
                      </a:schemeClr>
                    </a:solidFill>
                  </a:tcPr>
                </a:tc>
                <a:extLst>
                  <a:ext uri="{0D108BD9-81ED-4DB2-BD59-A6C34878D82A}">
                    <a16:rowId xmlns:a16="http://schemas.microsoft.com/office/drawing/2014/main" val="1858562881"/>
                  </a:ext>
                </a:extLst>
              </a:tr>
              <a:tr h="211996">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dirty="0">
                        <a:latin typeface="Arial" panose="020B0604020202020204" pitchFamily="34" charset="0"/>
                        <a:cs typeface="Arial" panose="020B0604020202020204" pitchFamily="34" charset="0"/>
                      </a:endParaRPr>
                    </a:p>
                  </a:txBody>
                  <a:tcPr anchor="ctr">
                    <a:noFill/>
                  </a:tcPr>
                </a:tc>
                <a:tc>
                  <a:txBody>
                    <a:bodyPr/>
                    <a:lstStyle/>
                    <a:p>
                      <a:pPr marL="342900" indent="-342900">
                        <a:buFont typeface="Arial" panose="020B0604020202020204" pitchFamily="34" charset="0"/>
                        <a:buChar char="•"/>
                      </a:pPr>
                      <a:r>
                        <a:rPr lang="fr-CA" sz="1600" dirty="0">
                          <a:latin typeface="Arial" panose="020B0604020202020204" pitchFamily="34" charset="0"/>
                          <a:cs typeface="Arial" panose="020B0604020202020204" pitchFamily="34" charset="0"/>
                        </a:rPr>
                        <a:t>Discuter du rôle du mentoré et de la façon d’être efficace</a:t>
                      </a:r>
                    </a:p>
                    <a:p>
                      <a:pPr marL="342900" indent="-342900">
                        <a:buFont typeface="Arial" panose="020B0604020202020204" pitchFamily="34" charset="0"/>
                        <a:buChar char="•"/>
                      </a:pPr>
                      <a:r>
                        <a:rPr lang="fr-CA" sz="1600" dirty="0">
                          <a:solidFill>
                            <a:schemeClr val="tx1"/>
                          </a:solidFill>
                          <a:latin typeface="Arial" panose="020B0604020202020204" pitchFamily="34" charset="0"/>
                          <a:ea typeface="+mn-ea"/>
                          <a:cs typeface="Arial" panose="020B0604020202020204" pitchFamily="34" charset="0"/>
                        </a:rPr>
                        <a:t>Retour sur le devoir : Test de mentorat et attentes à l’égard du programme</a:t>
                      </a:r>
                    </a:p>
                    <a:p>
                      <a:pPr marL="342900" indent="-342900">
                        <a:buFont typeface="Arial" panose="020B0604020202020204" pitchFamily="34" charset="0"/>
                        <a:buChar char="•"/>
                      </a:pPr>
                      <a:r>
                        <a:rPr lang="fr-CA" sz="1600" dirty="0">
                          <a:latin typeface="Arial" panose="020B0604020202020204" pitchFamily="34" charset="0"/>
                          <a:cs typeface="Arial" panose="020B0604020202020204" pitchFamily="34" charset="0"/>
                        </a:rPr>
                        <a:t>Faire l’activité : Exercice de réseautage</a:t>
                      </a:r>
                    </a:p>
                  </a:txBody>
                  <a:tcPr anchor="ctr">
                    <a:noFill/>
                  </a:tcPr>
                </a:tc>
                <a:extLst>
                  <a:ext uri="{0D108BD9-81ED-4DB2-BD59-A6C34878D82A}">
                    <a16:rowId xmlns:a16="http://schemas.microsoft.com/office/drawing/2014/main" val="3832097765"/>
                  </a:ext>
                </a:extLst>
              </a:tr>
              <a:tr h="21199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600" b="1" dirty="0">
                          <a:latin typeface="Arial" panose="020B0604020202020204" pitchFamily="34" charset="0"/>
                          <a:cs typeface="Arial" panose="020B0604020202020204" pitchFamily="34" charset="0"/>
                        </a:rPr>
                        <a:t>Pause pour se préparer : </a:t>
                      </a:r>
                      <a:r>
                        <a:rPr lang="fr-CA" sz="1600" b="0" dirty="0">
                          <a:latin typeface="Arial" panose="020B0604020202020204" pitchFamily="34" charset="0"/>
                          <a:cs typeface="Arial" panose="020B0604020202020204" pitchFamily="34" charset="0"/>
                        </a:rPr>
                        <a:t>Faire les activités de préparation et faire connaissance avec le mentor</a:t>
                      </a:r>
                    </a:p>
                  </a:txBody>
                  <a:tcPr anchor="ctr">
                    <a:noFill/>
                  </a:tcPr>
                </a:tc>
                <a:tc hMerge="1">
                  <a:txBody>
                    <a:bodyPr/>
                    <a:lstStyle/>
                    <a:p>
                      <a:pPr marL="285750" indent="-285750" algn="l" rtl="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1006909332"/>
                  </a:ext>
                </a:extLst>
              </a:tr>
              <a:tr h="21199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800" b="1">
                          <a:highlight>
                            <a:srgbClr val="FFFF00"/>
                          </a:highlight>
                          <a:latin typeface="Arial" panose="020B0604020202020204" pitchFamily="34" charset="0"/>
                          <a:cs typeface="Arial" panose="020B0604020202020204" pitchFamily="34" charset="0"/>
                        </a:rPr>
                        <a:t>Date</a:t>
                      </a:r>
                    </a:p>
                    <a:p>
                      <a:pPr marL="0" marR="0" lvl="0" indent="0" algn="ctr" defTabSz="914400" rtl="0" eaLnBrk="1" fontAlgn="auto" latinLnBrk="0" hangingPunct="1">
                        <a:lnSpc>
                          <a:spcPct val="100000"/>
                        </a:lnSpc>
                        <a:spcBef>
                          <a:spcPts val="0"/>
                        </a:spcBef>
                        <a:spcAft>
                          <a:spcPts val="0"/>
                        </a:spcAft>
                        <a:buClrTx/>
                        <a:buSzTx/>
                        <a:buFontTx/>
                        <a:buNone/>
                        <a:tabLst/>
                        <a:defRPr/>
                      </a:pPr>
                      <a:r>
                        <a:rPr lang="fr-CA" sz="1800" b="1">
                          <a:highlight>
                            <a:srgbClr val="FFFF00"/>
                          </a:highlight>
                          <a:latin typeface="Arial" panose="020B0604020202020204" pitchFamily="34" charset="0"/>
                          <a:cs typeface="Arial" panose="020B0604020202020204" pitchFamily="34" charset="0"/>
                        </a:rPr>
                        <a:t>Durée</a:t>
                      </a: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600" b="1" i="0" dirty="0">
                          <a:solidFill>
                            <a:schemeClr val="tx1"/>
                          </a:solidFill>
                          <a:latin typeface="Encode Sans" pitchFamily="2" charset="77"/>
                          <a:ea typeface="+mn-ea"/>
                          <a:cs typeface="Arial" panose="020B0604020202020204" pitchFamily="34" charset="0"/>
                        </a:rPr>
                        <a:t>Atelier 3 : Travailler en commun</a:t>
                      </a:r>
                    </a:p>
                  </a:txBody>
                  <a:tcPr anchor="ctr">
                    <a:solidFill>
                      <a:schemeClr val="bg1">
                        <a:lumMod val="85000"/>
                      </a:schemeClr>
                    </a:solidFill>
                  </a:tcPr>
                </a:tc>
                <a:extLst>
                  <a:ext uri="{0D108BD9-81ED-4DB2-BD59-A6C34878D82A}">
                    <a16:rowId xmlns:a16="http://schemas.microsoft.com/office/drawing/2014/main" val="2904053075"/>
                  </a:ext>
                </a:extLst>
              </a:tr>
              <a:tr h="211996">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latin typeface="Arial" panose="020B0604020202020204" pitchFamily="34" charset="0"/>
                        <a:cs typeface="Arial" panose="020B0604020202020204" pitchFamily="34" charset="0"/>
                      </a:endParaRPr>
                    </a:p>
                  </a:txBody>
                  <a:tcPr anchor="ctr">
                    <a:noFill/>
                  </a:tcPr>
                </a:tc>
                <a:tc>
                  <a:txBody>
                    <a:bodyPr/>
                    <a:lstStyle/>
                    <a:p>
                      <a:pPr marL="342900" indent="-342900">
                        <a:lnSpc>
                          <a:spcPct val="107000"/>
                        </a:lnSpc>
                        <a:spcBef>
                          <a:spcPts val="0"/>
                        </a:spcBef>
                        <a:spcAft>
                          <a:spcPts val="0"/>
                        </a:spcAft>
                        <a:buFont typeface="Arial" panose="020B0604020202020204" pitchFamily="34" charset="0"/>
                        <a:buChar char="•"/>
                      </a:pPr>
                      <a:r>
                        <a:rPr lang="fr-CA" sz="1600" b="0" dirty="0">
                          <a:latin typeface="Arial" panose="020B0604020202020204" pitchFamily="34" charset="0"/>
                          <a:ea typeface="Calibri" panose="020F0502020204030204" pitchFamily="34" charset="0"/>
                          <a:cs typeface="Times New Roman" panose="02020603050405020304" pitchFamily="18" charset="0"/>
                        </a:rPr>
                        <a:t>Retour sur le devoir : discuter des conflits ou des défis avec votre mentor</a:t>
                      </a:r>
                    </a:p>
                    <a:p>
                      <a:pPr marL="342900" indent="-342900">
                        <a:lnSpc>
                          <a:spcPct val="107000"/>
                        </a:lnSpc>
                        <a:spcBef>
                          <a:spcPts val="0"/>
                        </a:spcBef>
                        <a:spcAft>
                          <a:spcPts val="0"/>
                        </a:spcAft>
                        <a:buFont typeface="Arial" panose="020B0604020202020204" pitchFamily="34" charset="0"/>
                        <a:buChar char="•"/>
                      </a:pPr>
                      <a:r>
                        <a:rPr lang="fr-CA" sz="1600" b="0" dirty="0">
                          <a:latin typeface="Arial" panose="020B0604020202020204" pitchFamily="34" charset="0"/>
                          <a:ea typeface="Calibri" panose="020F0502020204030204" pitchFamily="34" charset="0"/>
                          <a:cs typeface="Times New Roman" panose="02020603050405020304" pitchFamily="18" charset="0"/>
                        </a:rPr>
                        <a:t>Faire l’activité : Faciliter la réflexion</a:t>
                      </a:r>
                    </a:p>
                    <a:p>
                      <a:pPr marL="342900" indent="-342900">
                        <a:lnSpc>
                          <a:spcPct val="107000"/>
                        </a:lnSpc>
                        <a:spcBef>
                          <a:spcPts val="0"/>
                        </a:spcBef>
                        <a:spcAft>
                          <a:spcPts val="0"/>
                        </a:spcAft>
                        <a:buFont typeface="Arial" panose="020B0604020202020204" pitchFamily="34" charset="0"/>
                        <a:buChar char="•"/>
                      </a:pPr>
                      <a:r>
                        <a:rPr lang="fr-CA" sz="1600" b="0" dirty="0">
                          <a:latin typeface="Arial" panose="020B0604020202020204" pitchFamily="34" charset="0"/>
                          <a:ea typeface="Calibri" panose="020F0502020204030204" pitchFamily="34" charset="0"/>
                          <a:cs typeface="Times New Roman" panose="02020603050405020304" pitchFamily="18" charset="0"/>
                        </a:rPr>
                        <a:t>Discuter de votre expérience du programme jusqu’à présent</a:t>
                      </a:r>
                    </a:p>
                  </a:txBody>
                  <a:tcPr anchor="ctr">
                    <a:noFill/>
                  </a:tcPr>
                </a:tc>
                <a:extLst>
                  <a:ext uri="{0D108BD9-81ED-4DB2-BD59-A6C34878D82A}">
                    <a16:rowId xmlns:a16="http://schemas.microsoft.com/office/drawing/2014/main" val="1592355126"/>
                  </a:ext>
                </a:extLst>
              </a:tr>
            </a:tbl>
          </a:graphicData>
        </a:graphic>
      </p:graphicFrame>
    </p:spTree>
    <p:extLst>
      <p:ext uri="{BB962C8B-B14F-4D97-AF65-F5344CB8AC3E}">
        <p14:creationId xmlns:p14="http://schemas.microsoft.com/office/powerpoint/2010/main" val="9626085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CDCC88-EB7E-4518-9604-4232BB09CBAA}"/>
              </a:ext>
            </a:extLst>
          </p:cNvPr>
          <p:cNvSpPr txBox="1"/>
          <p:nvPr/>
        </p:nvSpPr>
        <p:spPr>
          <a:xfrm>
            <a:off x="1357937" y="2019960"/>
            <a:ext cx="9528370" cy="1323439"/>
          </a:xfrm>
          <a:prstGeom prst="rect">
            <a:avLst/>
          </a:prstGeom>
          <a:noFill/>
        </p:spPr>
        <p:txBody>
          <a:bodyPr wrap="square" rtlCol="0">
            <a:spAutoFit/>
          </a:bodyPr>
          <a:lstStyle/>
          <a:p>
            <a:pPr algn="ctr" rtl="0" fontAlgn="base"/>
            <a:r>
              <a:rPr lang="en-US" sz="2000" u="none" strike="noStrike" dirty="0">
                <a:effectLst/>
                <a:latin typeface="Arial" panose="020B0604020202020204" pitchFamily="34" charset="0"/>
              </a:rPr>
              <a:t>Nous </a:t>
            </a:r>
            <a:r>
              <a:rPr lang="en-US" sz="2000" u="none" strike="noStrike" dirty="0" err="1">
                <a:effectLst/>
                <a:latin typeface="Arial" panose="020B0604020202020204" pitchFamily="34" charset="0"/>
              </a:rPr>
              <a:t>respectons</a:t>
            </a:r>
            <a:r>
              <a:rPr lang="en-US" sz="2000" u="none" strike="noStrike" dirty="0">
                <a:effectLst/>
                <a:latin typeface="Arial" panose="020B0604020202020204" pitchFamily="34" charset="0"/>
              </a:rPr>
              <a:t> et </a:t>
            </a:r>
            <a:r>
              <a:rPr lang="en-US" sz="2000" u="none" strike="noStrike" dirty="0" err="1">
                <a:effectLst/>
                <a:latin typeface="Arial" panose="020B0604020202020204" pitchFamily="34" charset="0"/>
              </a:rPr>
              <a:t>reconnaissons</a:t>
            </a:r>
            <a:r>
              <a:rPr lang="en-US" sz="2000" u="none" strike="noStrike" dirty="0">
                <a:effectLst/>
                <a:latin typeface="Arial" panose="020B0604020202020204" pitchFamily="34" charset="0"/>
              </a:rPr>
              <a:t> le </a:t>
            </a:r>
            <a:r>
              <a:rPr lang="en-US" sz="2000" u="none" strike="noStrike" dirty="0" err="1">
                <a:effectLst/>
                <a:latin typeface="Arial" panose="020B0604020202020204" pitchFamily="34" charset="0"/>
              </a:rPr>
              <a:t>statut</a:t>
            </a:r>
            <a:r>
              <a:rPr lang="en-US" sz="2000" u="none" strike="noStrike" dirty="0">
                <a:effectLst/>
                <a:latin typeface="Arial" panose="020B0604020202020204" pitchFamily="34" charset="0"/>
              </a:rPr>
              <a:t> des Premières Nations, </a:t>
            </a:r>
            <a:br>
              <a:rPr lang="en-US" sz="2000" u="none" strike="noStrike" dirty="0">
                <a:effectLst/>
                <a:latin typeface="Arial" panose="020B0604020202020204" pitchFamily="34" charset="0"/>
              </a:rPr>
            </a:br>
            <a:r>
              <a:rPr lang="en-US" sz="2000" u="none" strike="noStrike" dirty="0">
                <a:effectLst/>
                <a:latin typeface="Arial" panose="020B0604020202020204" pitchFamily="34" charset="0"/>
              </a:rPr>
              <a:t>des </a:t>
            </a:r>
            <a:r>
              <a:rPr lang="en-US" sz="2000" u="none" strike="noStrike" dirty="0" err="1">
                <a:effectLst/>
                <a:latin typeface="Arial" panose="020B0604020202020204" pitchFamily="34" charset="0"/>
              </a:rPr>
              <a:t>Inuits</a:t>
            </a:r>
            <a:r>
              <a:rPr lang="en-US" sz="2000" u="none" strike="noStrike" dirty="0">
                <a:effectLst/>
                <a:latin typeface="Arial" panose="020B0604020202020204" pitchFamily="34" charset="0"/>
              </a:rPr>
              <a:t> et des Métis </a:t>
            </a:r>
            <a:r>
              <a:rPr lang="en-US" sz="2000" u="none" strike="noStrike" dirty="0" err="1">
                <a:effectLst/>
                <a:latin typeface="Arial" panose="020B0604020202020204" pitchFamily="34" charset="0"/>
              </a:rPr>
              <a:t>comme</a:t>
            </a:r>
            <a:r>
              <a:rPr lang="en-US" sz="2000" u="none" strike="noStrike" dirty="0">
                <a:effectLst/>
                <a:latin typeface="Arial" panose="020B0604020202020204" pitchFamily="34" charset="0"/>
              </a:rPr>
              <a:t> </a:t>
            </a:r>
            <a:r>
              <a:rPr lang="en-US" sz="2000" u="none" strike="noStrike" dirty="0" err="1">
                <a:effectLst/>
                <a:latin typeface="Arial" panose="020B0604020202020204" pitchFamily="34" charset="0"/>
              </a:rPr>
              <a:t>gardiens</a:t>
            </a:r>
            <a:r>
              <a:rPr lang="en-US" sz="2000" u="none" strike="noStrike" dirty="0">
                <a:effectLst/>
                <a:latin typeface="Arial" panose="020B0604020202020204" pitchFamily="34" charset="0"/>
              </a:rPr>
              <a:t> du </a:t>
            </a:r>
            <a:r>
              <a:rPr lang="en-US" sz="2000" u="none" strike="noStrike" dirty="0" err="1">
                <a:effectLst/>
                <a:latin typeface="Arial" panose="020B0604020202020204" pitchFamily="34" charset="0"/>
              </a:rPr>
              <a:t>territoire</a:t>
            </a:r>
            <a:r>
              <a:rPr lang="en-US" sz="2000" u="none" strike="noStrike" dirty="0">
                <a:effectLst/>
                <a:latin typeface="Arial" panose="020B0604020202020204" pitchFamily="34" charset="0"/>
              </a:rPr>
              <a:t> sur </a:t>
            </a:r>
            <a:r>
              <a:rPr lang="en-US" sz="2000" u="none" strike="noStrike" dirty="0" err="1">
                <a:effectLst/>
                <a:latin typeface="Arial" panose="020B0604020202020204" pitchFamily="34" charset="0"/>
              </a:rPr>
              <a:t>lequel</a:t>
            </a:r>
            <a:r>
              <a:rPr lang="en-US" sz="2000" u="none" strike="noStrike" dirty="0">
                <a:effectLst/>
                <a:latin typeface="Arial" panose="020B0604020202020204" pitchFamily="34" charset="0"/>
              </a:rPr>
              <a:t> </a:t>
            </a:r>
            <a:br>
              <a:rPr lang="en-US" sz="2000" u="none" strike="noStrike" dirty="0">
                <a:effectLst/>
                <a:latin typeface="Arial" panose="020B0604020202020204" pitchFamily="34" charset="0"/>
              </a:rPr>
            </a:br>
            <a:r>
              <a:rPr lang="en-US" sz="2000" u="none" strike="noStrike" dirty="0">
                <a:effectLst/>
                <a:latin typeface="Arial" panose="020B0604020202020204" pitchFamily="34" charset="0"/>
              </a:rPr>
              <a:t>nous </a:t>
            </a:r>
            <a:r>
              <a:rPr lang="en-US" sz="2000" u="none" strike="noStrike" dirty="0" err="1">
                <a:effectLst/>
                <a:latin typeface="Arial" panose="020B0604020202020204" pitchFamily="34" charset="0"/>
              </a:rPr>
              <a:t>apprendrons</a:t>
            </a:r>
            <a:r>
              <a:rPr lang="en-US" sz="2000" u="none" strike="noStrike" dirty="0">
                <a:effectLst/>
                <a:latin typeface="Arial" panose="020B0604020202020204" pitchFamily="34" charset="0"/>
              </a:rPr>
              <a:t> </a:t>
            </a:r>
            <a:r>
              <a:rPr lang="en-US" sz="2000" u="none" strike="noStrike" dirty="0" err="1">
                <a:effectLst/>
                <a:latin typeface="Arial" panose="020B0604020202020204" pitchFamily="34" charset="0"/>
              </a:rPr>
              <a:t>aujourd’hui</a:t>
            </a:r>
            <a:r>
              <a:rPr lang="en-US" sz="2000" u="none" strike="noStrike" dirty="0">
                <a:effectLst/>
                <a:latin typeface="Arial" panose="020B0604020202020204" pitchFamily="34" charset="0"/>
              </a:rPr>
              <a:t>.</a:t>
            </a:r>
          </a:p>
          <a:p>
            <a:pPr algn="ctr" rtl="0" fontAlgn="base"/>
            <a:endParaRPr lang="en-US" sz="2000" u="none" strike="noStrike" dirty="0">
              <a:effectLst/>
              <a:latin typeface="Arial" panose="020B0604020202020204" pitchFamily="34" charset="0"/>
            </a:endParaRPr>
          </a:p>
        </p:txBody>
      </p:sp>
      <p:sp>
        <p:nvSpPr>
          <p:cNvPr id="3" name="Slide Number Placeholder 2">
            <a:extLst>
              <a:ext uri="{FF2B5EF4-FFF2-40B4-BE49-F238E27FC236}">
                <a16:creationId xmlns:a16="http://schemas.microsoft.com/office/drawing/2014/main" id="{A4C1D440-E641-4CE5-B772-916B37B1145B}"/>
              </a:ext>
            </a:extLst>
          </p:cNvPr>
          <p:cNvSpPr>
            <a:spLocks noGrp="1"/>
          </p:cNvSpPr>
          <p:nvPr>
            <p:ph type="sldNum" sz="quarter" idx="4"/>
          </p:nvPr>
        </p:nvSpPr>
        <p:spPr/>
        <p:txBody>
          <a:bodyPr/>
          <a:lstStyle/>
          <a:p>
            <a:fld id="{3884788F-3909-4E53-9C01-7D724614CA0D}" type="slidenum">
              <a:rPr lang="en-US" altLang="en-US" smtClean="0"/>
              <a:pPr/>
              <a:t>50</a:t>
            </a:fld>
            <a:endParaRPr lang="en-US" altLang="en-US" dirty="0"/>
          </a:p>
        </p:txBody>
      </p:sp>
    </p:spTree>
    <p:extLst>
      <p:ext uri="{BB962C8B-B14F-4D97-AF65-F5344CB8AC3E}">
        <p14:creationId xmlns:p14="http://schemas.microsoft.com/office/powerpoint/2010/main" val="23083901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nvSpPr>
        <p:spPr>
          <a:xfrm>
            <a:off x="720000" y="720000"/>
            <a:ext cx="8443913" cy="707886"/>
          </a:xfrm>
          <a:prstGeom prst="rect">
            <a:avLst/>
          </a:prstGeom>
          <a:noFill/>
        </p:spPr>
        <p:txBody>
          <a:bodyPr>
            <a:spAutoFit/>
          </a:bodyPr>
          <a:lstStyle/>
          <a:p>
            <a:pPr eaLnBrk="1" fontAlgn="auto" hangingPunct="1">
              <a:spcBef>
                <a:spcPts val="0"/>
              </a:spcBef>
              <a:spcAft>
                <a:spcPts val="0"/>
              </a:spcAft>
              <a:defRPr/>
            </a:pPr>
            <a:r>
              <a:rPr lang="en-US" sz="2000" dirty="0">
                <a:solidFill>
                  <a:srgbClr val="DA2127"/>
                </a:solidFill>
                <a:latin typeface="Arial" panose="020B0604020202020204" pitchFamily="34" charset="0"/>
                <a:cs typeface="Arial" panose="020B0604020202020204" pitchFamily="34" charset="0"/>
              </a:rPr>
              <a:t>Formation pour des </a:t>
            </a:r>
            <a:r>
              <a:rPr lang="en-US" sz="2000" dirty="0" err="1">
                <a:solidFill>
                  <a:srgbClr val="DA2127"/>
                </a:solidFill>
                <a:latin typeface="Arial" panose="020B0604020202020204" pitchFamily="34" charset="0"/>
                <a:cs typeface="Arial" panose="020B0604020202020204" pitchFamily="34" charset="0"/>
              </a:rPr>
              <a:t>mentorés</a:t>
            </a:r>
            <a:r>
              <a:rPr lang="en-US" sz="2000" dirty="0">
                <a:solidFill>
                  <a:srgbClr val="DA2127"/>
                </a:solidFill>
                <a:latin typeface="Arial" panose="020B0604020202020204" pitchFamily="34" charset="0"/>
                <a:cs typeface="Arial" panose="020B0604020202020204" pitchFamily="34" charset="0"/>
              </a:rPr>
              <a:t> </a:t>
            </a:r>
            <a:r>
              <a:rPr lang="en-US" sz="2000" dirty="0" err="1">
                <a:solidFill>
                  <a:srgbClr val="DA2127"/>
                </a:solidFill>
                <a:latin typeface="Arial" panose="020B0604020202020204" pitchFamily="34" charset="0"/>
                <a:cs typeface="Arial" panose="020B0604020202020204" pitchFamily="34" charset="0"/>
              </a:rPr>
              <a:t>efficaces</a:t>
            </a:r>
            <a:endParaRPr lang="en-US" sz="2000" dirty="0">
              <a:solidFill>
                <a:srgbClr val="DA2127"/>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sz="2000" dirty="0">
              <a:solidFill>
                <a:srgbClr val="DA2127"/>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2E643C65-6097-4B00-9AC1-70615A218E2D}"/>
              </a:ext>
            </a:extLst>
          </p:cNvPr>
          <p:cNvSpPr>
            <a:spLocks noGrp="1"/>
          </p:cNvSpPr>
          <p:nvPr>
            <p:ph type="sldNum" sz="quarter" idx="4"/>
          </p:nvPr>
        </p:nvSpPr>
        <p:spPr/>
        <p:txBody>
          <a:bodyPr/>
          <a:lstStyle/>
          <a:p>
            <a:fld id="{3884788F-3909-4E53-9C01-7D724614CA0D}" type="slidenum">
              <a:rPr lang="en-US" altLang="en-US" smtClean="0"/>
              <a:pPr/>
              <a:t>51</a:t>
            </a:fld>
            <a:endParaRPr lang="en-US" altLang="en-US" dirty="0"/>
          </a:p>
        </p:txBody>
      </p:sp>
      <p:sp>
        <p:nvSpPr>
          <p:cNvPr id="4" name="TextBox 3">
            <a:extLst>
              <a:ext uri="{FF2B5EF4-FFF2-40B4-BE49-F238E27FC236}">
                <a16:creationId xmlns:a16="http://schemas.microsoft.com/office/drawing/2014/main" id="{E9110CD8-037C-00B4-A59E-99E485D45944}"/>
              </a:ext>
            </a:extLst>
          </p:cNvPr>
          <p:cNvSpPr txBox="1"/>
          <p:nvPr>
            <p:custDataLst>
              <p:tags r:id="rId1"/>
            </p:custDataLst>
          </p:nvPr>
        </p:nvSpPr>
        <p:spPr>
          <a:xfrm>
            <a:off x="720001" y="1440000"/>
            <a:ext cx="10227748" cy="2990562"/>
          </a:xfrm>
          <a:prstGeom prst="rect">
            <a:avLst/>
          </a:prstGeom>
          <a:noFill/>
        </p:spPr>
        <p:txBody>
          <a:bodyPr wrap="square">
            <a:spAutoFit/>
          </a:bodyPr>
          <a:lstStyle/>
          <a:p>
            <a:pPr eaLnBrk="1" fontAlgn="auto" hangingPunct="1">
              <a:spcBef>
                <a:spcPts val="0"/>
              </a:spcBef>
              <a:spcAft>
                <a:spcPts val="0"/>
              </a:spcAft>
              <a:defRPr/>
            </a:pPr>
            <a:r>
              <a:rPr lang="fr-CA" sz="1600" dirty="0">
                <a:latin typeface="Arial" panose="020B0604020202020204" pitchFamily="34" charset="0"/>
                <a:cs typeface="Arial" panose="020B0604020202020204" pitchFamily="34" charset="0"/>
              </a:rPr>
              <a:t>Ordre du jour de l’atelier</a:t>
            </a:r>
          </a:p>
          <a:p>
            <a:pPr marL="284400" indent="-284400">
              <a:spcBef>
                <a:spcPts val="200"/>
              </a:spcBef>
              <a:spcAft>
                <a:spcPts val="0"/>
              </a:spcAft>
              <a:buFont typeface="Arial" panose="020B0604020202020204" pitchFamily="34" charset="0"/>
              <a:buChar char="•"/>
            </a:pPr>
            <a:r>
              <a:rPr lang="fr-CA" sz="1600" dirty="0">
                <a:latin typeface="Arial" panose="020B0604020202020204" pitchFamily="34" charset="0"/>
                <a:ea typeface="Calibri" panose="020F0502020204030204" pitchFamily="34" charset="0"/>
                <a:cs typeface="Times New Roman" panose="02020603050405020304" pitchFamily="18" charset="0"/>
              </a:rPr>
              <a:t>Retour sur le devoir : Discuter des conflits ou des défis avec votre mentor;</a:t>
            </a:r>
          </a:p>
          <a:p>
            <a:pPr marL="284400" marR="0" lvl="0" indent="-284400">
              <a:spcBef>
                <a:spcPts val="200"/>
              </a:spcBef>
              <a:spcAft>
                <a:spcPts val="0"/>
              </a:spcAft>
              <a:buFont typeface="Arial" panose="020B0604020202020204" pitchFamily="34" charset="0"/>
              <a:buChar char="•"/>
            </a:pPr>
            <a:r>
              <a:rPr lang="fr-CA" sz="1600" dirty="0">
                <a:latin typeface="Arial" panose="020B0604020202020204" pitchFamily="34" charset="0"/>
                <a:ea typeface="Calibri" panose="020F0502020204030204" pitchFamily="34" charset="0"/>
                <a:cs typeface="Times New Roman" panose="02020603050405020304" pitchFamily="18" charset="0"/>
              </a:rPr>
              <a:t>Faire l’activité : Faciliter la réflexion;</a:t>
            </a:r>
          </a:p>
          <a:p>
            <a:pPr marL="284400" indent="-284400">
              <a:spcBef>
                <a:spcPts val="200"/>
              </a:spcBef>
              <a:spcAft>
                <a:spcPts val="0"/>
              </a:spcAft>
              <a:buFont typeface="Arial" panose="020B0604020202020204" pitchFamily="34" charset="0"/>
              <a:buChar char="•"/>
            </a:pPr>
            <a:r>
              <a:rPr lang="fr-CA" sz="1600" dirty="0">
                <a:latin typeface="Arial" panose="020B0604020202020204" pitchFamily="34" charset="0"/>
                <a:ea typeface="Calibri" panose="020F0502020204030204" pitchFamily="34" charset="0"/>
                <a:cs typeface="Times New Roman" panose="02020603050405020304" pitchFamily="18" charset="0"/>
              </a:rPr>
              <a:t>Discuter de votre expérience du programme jusqu’à présent.</a:t>
            </a:r>
          </a:p>
          <a:p>
            <a:pPr>
              <a:spcBef>
                <a:spcPts val="1200"/>
              </a:spcBef>
            </a:pPr>
            <a:r>
              <a:rPr lang="fr-CA" sz="1600" dirty="0">
                <a:latin typeface="Arial" panose="020B0604020202020204" pitchFamily="34" charset="0"/>
                <a:cs typeface="Arial" panose="020B0604020202020204" pitchFamily="34" charset="0"/>
              </a:rPr>
              <a:t>Justification</a:t>
            </a:r>
          </a:p>
          <a:p>
            <a:pPr marL="284400" indent="-28440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Pour être des mentorés efficaces, les participants doivent comprendre qu’ils sont maîtres de leur expérience de mentorat.</a:t>
            </a:r>
          </a:p>
          <a:p>
            <a:pPr>
              <a:spcBef>
                <a:spcPts val="1200"/>
              </a:spcBef>
            </a:pPr>
            <a:r>
              <a:rPr lang="fr-CA" sz="1600" dirty="0">
                <a:latin typeface="Arial" panose="020B0604020202020204" pitchFamily="34" charset="0"/>
                <a:cs typeface="Arial" panose="020B0604020202020204" pitchFamily="34" charset="0"/>
              </a:rPr>
              <a:t>Objectif</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Fournir aux mentorés les liens, les connaissances et les outils à utiliser tout au long de leur expérience dans le programme de mentorat.</a:t>
            </a:r>
          </a:p>
        </p:txBody>
      </p:sp>
    </p:spTree>
    <p:extLst>
      <p:ext uri="{BB962C8B-B14F-4D97-AF65-F5344CB8AC3E}">
        <p14:creationId xmlns:p14="http://schemas.microsoft.com/office/powerpoint/2010/main" val="3228792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3F3A96-409A-6BAA-6151-4F475FAE89F4}"/>
              </a:ext>
            </a:extLst>
          </p:cNvPr>
          <p:cNvSpPr txBox="1">
            <a:spLocks noChangeArrowheads="1"/>
          </p:cNvSpPr>
          <p:nvPr/>
        </p:nvSpPr>
        <p:spPr bwMode="auto">
          <a:xfrm>
            <a:off x="609600" y="2435761"/>
            <a:ext cx="57277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dirty="0">
                <a:solidFill>
                  <a:schemeClr val="bg1"/>
                </a:solidFill>
                <a:latin typeface="Arial" panose="020B0604020202020204" pitchFamily="34" charset="0"/>
                <a:cs typeface="Arial" panose="020B0604020202020204" pitchFamily="34" charset="0"/>
              </a:rPr>
              <a:t>Bilan</a:t>
            </a:r>
          </a:p>
          <a:p>
            <a:pPr eaLnBrk="1" hangingPunct="1"/>
            <a:endParaRPr lang="en-US" altLang="en-US"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66446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nvSpPr>
        <p:spPr>
          <a:xfrm>
            <a:off x="720000" y="720000"/>
            <a:ext cx="11078909" cy="707886"/>
          </a:xfrm>
          <a:prstGeom prst="rect">
            <a:avLst/>
          </a:prstGeom>
          <a:noFill/>
        </p:spPr>
        <p:txBody>
          <a:bodyPr wrap="square">
            <a:spAutoFit/>
          </a:bodyPr>
          <a:lstStyle/>
          <a:p>
            <a:pPr>
              <a:spcBef>
                <a:spcPts val="0"/>
              </a:spcBef>
              <a:spcAft>
                <a:spcPts val="0"/>
              </a:spcAft>
            </a:pPr>
            <a:r>
              <a:rPr lang="en-US"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Retour sur le devoir : </a:t>
            </a:r>
            <a:r>
              <a:rPr lang="en-US" sz="2000"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Discuter</a:t>
            </a:r>
            <a:r>
              <a:rPr lang="en-US"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des </a:t>
            </a:r>
            <a:r>
              <a:rPr lang="en-US" sz="2000"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conflits</a:t>
            </a:r>
            <a:r>
              <a:rPr lang="en-US"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ou</a:t>
            </a:r>
            <a:r>
              <a:rPr lang="en-US"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des </a:t>
            </a:r>
            <a:r>
              <a:rPr lang="en-US" sz="2000"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défis</a:t>
            </a:r>
            <a:r>
              <a:rPr lang="en-US"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avec </a:t>
            </a:r>
            <a:r>
              <a:rPr lang="en-US" sz="2000"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votre</a:t>
            </a:r>
            <a:r>
              <a:rPr lang="en-US"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mentor</a:t>
            </a:r>
          </a:p>
          <a:p>
            <a:pPr>
              <a:spcBef>
                <a:spcPts val="0"/>
              </a:spcBef>
              <a:spcAft>
                <a:spcPts val="0"/>
              </a:spcAft>
            </a:pPr>
            <a:endParaRPr lang="en-US"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918AA4BA-1650-41C5-B03A-FE25512AB415}"/>
              </a:ext>
            </a:extLst>
          </p:cNvPr>
          <p:cNvSpPr>
            <a:spLocks noGrp="1"/>
          </p:cNvSpPr>
          <p:nvPr>
            <p:ph type="sldNum" sz="quarter" idx="4"/>
          </p:nvPr>
        </p:nvSpPr>
        <p:spPr/>
        <p:txBody>
          <a:bodyPr/>
          <a:lstStyle/>
          <a:p>
            <a:fld id="{3884788F-3909-4E53-9C01-7D724614CA0D}" type="slidenum">
              <a:rPr lang="en-US" altLang="en-US" smtClean="0"/>
              <a:pPr/>
              <a:t>53</a:t>
            </a:fld>
            <a:endParaRPr lang="en-US" altLang="en-US" dirty="0"/>
          </a:p>
        </p:txBody>
      </p:sp>
      <p:sp>
        <p:nvSpPr>
          <p:cNvPr id="4" name="TextBox 3">
            <a:extLst>
              <a:ext uri="{FF2B5EF4-FFF2-40B4-BE49-F238E27FC236}">
                <a16:creationId xmlns:a16="http://schemas.microsoft.com/office/drawing/2014/main" id="{41704AC7-17A7-0464-6CAD-DFB4BB757C7E}"/>
              </a:ext>
            </a:extLst>
          </p:cNvPr>
          <p:cNvSpPr txBox="1"/>
          <p:nvPr>
            <p:custDataLst>
              <p:tags r:id="rId1"/>
            </p:custDataLst>
          </p:nvPr>
        </p:nvSpPr>
        <p:spPr>
          <a:xfrm>
            <a:off x="720000" y="1440000"/>
            <a:ext cx="10290378" cy="2446824"/>
          </a:xfrm>
          <a:prstGeom prst="rect">
            <a:avLst/>
          </a:prstGeom>
          <a:noFill/>
        </p:spPr>
        <p:txBody>
          <a:bodyPr wrap="square" rtlCol="0">
            <a:spAutoFit/>
          </a:bodyPr>
          <a:lstStyle/>
          <a:p>
            <a:r>
              <a:rPr lang="fr-CA" sz="1600" dirty="0">
                <a:latin typeface="Arial" panose="020B0604020202020204" pitchFamily="34" charset="0"/>
                <a:cs typeface="Arial" panose="020B0604020202020204" pitchFamily="34" charset="0"/>
              </a:rPr>
              <a:t>Justification</a:t>
            </a:r>
          </a:p>
          <a:p>
            <a:pPr marL="284400" indent="-28440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Les programmes de mentorat offrent un lieu sûr où les mentorés peuvent comprendre comment gérer les conflits et les difficultés et s’y exercer.</a:t>
            </a:r>
          </a:p>
          <a:p>
            <a:pPr>
              <a:spcBef>
                <a:spcPts val="1200"/>
              </a:spcBef>
            </a:pPr>
            <a:r>
              <a:rPr lang="fr-CA" sz="1600" dirty="0">
                <a:latin typeface="Arial" panose="020B0604020202020204" pitchFamily="34" charset="0"/>
                <a:cs typeface="Arial" panose="020B0604020202020204" pitchFamily="34" charset="0"/>
              </a:rPr>
              <a:t>Objectif</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Nommer des stratégies et des ressources pour aider à résoudre les conflits, tant à l’intérieur qu’à l’extérieur d’un programme de mentorat.</a:t>
            </a:r>
          </a:p>
          <a:p>
            <a:pPr>
              <a:spcBef>
                <a:spcPts val="1200"/>
              </a:spcBef>
            </a:pPr>
            <a:r>
              <a:rPr lang="fr-CA" sz="1600" dirty="0">
                <a:latin typeface="Arial" panose="020B0604020202020204" pitchFamily="34" charset="0"/>
                <a:cs typeface="Arial" panose="020B0604020202020204" pitchFamily="34" charset="0"/>
              </a:rPr>
              <a:t>Processus</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Discussions en petits groupes et retour sur le sujet en grand groupe.</a:t>
            </a:r>
          </a:p>
        </p:txBody>
      </p:sp>
    </p:spTree>
    <p:extLst>
      <p:ext uri="{BB962C8B-B14F-4D97-AF65-F5344CB8AC3E}">
        <p14:creationId xmlns:p14="http://schemas.microsoft.com/office/powerpoint/2010/main" val="6861708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10912208" cy="707886"/>
          </a:xfrm>
          <a:prstGeom prst="rect">
            <a:avLst/>
          </a:prstGeom>
          <a:noFill/>
        </p:spPr>
        <p:txBody>
          <a:bodyPr wrap="square">
            <a:spAutoFit/>
          </a:bodyPr>
          <a:lstStyle/>
          <a:p>
            <a:pPr eaLnBrk="1" fontAlgn="auto" hangingPunct="1">
              <a:spcBef>
                <a:spcPts val="0"/>
              </a:spcBef>
              <a:spcAft>
                <a:spcPts val="0"/>
              </a:spcAft>
              <a:defRPr/>
            </a:pPr>
            <a:r>
              <a:rPr lang="en-US" sz="2000" dirty="0">
                <a:solidFill>
                  <a:srgbClr val="C00000"/>
                </a:solidFill>
                <a:latin typeface="Arial" panose="020B0604020202020204" pitchFamily="34" charset="0"/>
                <a:cs typeface="Arial" panose="020B0604020202020204" pitchFamily="34" charset="0"/>
              </a:rPr>
              <a:t>Bilan : </a:t>
            </a:r>
            <a:r>
              <a:rPr lang="en-US" sz="2000" dirty="0" err="1">
                <a:solidFill>
                  <a:srgbClr val="C00000"/>
                </a:solidFill>
                <a:latin typeface="Arial" panose="020B0604020202020204" pitchFamily="34" charset="0"/>
                <a:cs typeface="Arial" panose="020B0604020202020204" pitchFamily="34" charset="0"/>
              </a:rPr>
              <a:t>Discuter</a:t>
            </a:r>
            <a:r>
              <a:rPr lang="en-US" sz="2000" dirty="0">
                <a:solidFill>
                  <a:srgbClr val="C00000"/>
                </a:solidFill>
                <a:latin typeface="Arial" panose="020B0604020202020204" pitchFamily="34" charset="0"/>
                <a:cs typeface="Arial" panose="020B0604020202020204" pitchFamily="34" charset="0"/>
              </a:rPr>
              <a:t> des </a:t>
            </a:r>
            <a:r>
              <a:rPr lang="en-US" sz="2000" dirty="0" err="1">
                <a:solidFill>
                  <a:srgbClr val="C00000"/>
                </a:solidFill>
                <a:latin typeface="Arial" panose="020B0604020202020204" pitchFamily="34" charset="0"/>
                <a:cs typeface="Arial" panose="020B0604020202020204" pitchFamily="34" charset="0"/>
              </a:rPr>
              <a:t>conflits</a:t>
            </a:r>
            <a:r>
              <a:rPr lang="en-US" sz="2000" dirty="0">
                <a:solidFill>
                  <a:srgbClr val="C00000"/>
                </a:solidFill>
                <a:latin typeface="Arial" panose="020B0604020202020204" pitchFamily="34" charset="0"/>
                <a:cs typeface="Arial" panose="020B0604020202020204" pitchFamily="34" charset="0"/>
              </a:rPr>
              <a:t> </a:t>
            </a:r>
            <a:r>
              <a:rPr lang="en-US" sz="2000" dirty="0" err="1">
                <a:solidFill>
                  <a:srgbClr val="C00000"/>
                </a:solidFill>
                <a:latin typeface="Arial" panose="020B0604020202020204" pitchFamily="34" charset="0"/>
                <a:cs typeface="Arial" panose="020B0604020202020204" pitchFamily="34" charset="0"/>
              </a:rPr>
              <a:t>ou</a:t>
            </a:r>
            <a:r>
              <a:rPr lang="en-US" sz="2000" dirty="0">
                <a:solidFill>
                  <a:srgbClr val="C00000"/>
                </a:solidFill>
                <a:latin typeface="Arial" panose="020B0604020202020204" pitchFamily="34" charset="0"/>
                <a:cs typeface="Arial" panose="020B0604020202020204" pitchFamily="34" charset="0"/>
              </a:rPr>
              <a:t> des </a:t>
            </a:r>
            <a:r>
              <a:rPr lang="en-US" sz="2000" dirty="0" err="1">
                <a:solidFill>
                  <a:srgbClr val="C00000"/>
                </a:solidFill>
                <a:latin typeface="Arial" panose="020B0604020202020204" pitchFamily="34" charset="0"/>
                <a:cs typeface="Arial" panose="020B0604020202020204" pitchFamily="34" charset="0"/>
              </a:rPr>
              <a:t>défis</a:t>
            </a:r>
            <a:r>
              <a:rPr lang="en-US" sz="2000" dirty="0">
                <a:solidFill>
                  <a:srgbClr val="C00000"/>
                </a:solidFill>
                <a:latin typeface="Arial" panose="020B0604020202020204" pitchFamily="34" charset="0"/>
                <a:cs typeface="Arial" panose="020B0604020202020204" pitchFamily="34" charset="0"/>
              </a:rPr>
              <a:t> avec </a:t>
            </a:r>
            <a:r>
              <a:rPr lang="en-US" sz="2000" dirty="0" err="1">
                <a:solidFill>
                  <a:srgbClr val="C00000"/>
                </a:solidFill>
                <a:latin typeface="Arial" panose="020B0604020202020204" pitchFamily="34" charset="0"/>
                <a:cs typeface="Arial" panose="020B0604020202020204" pitchFamily="34" charset="0"/>
              </a:rPr>
              <a:t>votre</a:t>
            </a:r>
            <a:r>
              <a:rPr lang="en-US" sz="2000" dirty="0">
                <a:solidFill>
                  <a:srgbClr val="C00000"/>
                </a:solidFill>
                <a:latin typeface="Arial" panose="020B0604020202020204" pitchFamily="34" charset="0"/>
                <a:cs typeface="Arial" panose="020B0604020202020204" pitchFamily="34" charset="0"/>
              </a:rPr>
              <a:t> mentor</a:t>
            </a:r>
          </a:p>
          <a:p>
            <a:pPr eaLnBrk="1" fontAlgn="auto" hangingPunct="1">
              <a:spcBef>
                <a:spcPts val="0"/>
              </a:spcBef>
              <a:spcAft>
                <a:spcPts val="0"/>
              </a:spcAft>
              <a:defRPr/>
            </a:pPr>
            <a:endParaRPr lang="en-US" sz="2000" dirty="0">
              <a:solidFill>
                <a:srgbClr val="C0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7C47BCF-49E9-4110-804E-4AC5546ABF19}"/>
              </a:ext>
            </a:extLst>
          </p:cNvPr>
          <p:cNvSpPr>
            <a:spLocks noGrp="1"/>
          </p:cNvSpPr>
          <p:nvPr>
            <p:ph type="sldNum" sz="quarter" idx="4"/>
          </p:nvPr>
        </p:nvSpPr>
        <p:spPr/>
        <p:txBody>
          <a:bodyPr/>
          <a:lstStyle/>
          <a:p>
            <a:fld id="{3884788F-3909-4E53-9C01-7D724614CA0D}" type="slidenum">
              <a:rPr lang="en-US" altLang="en-US" smtClean="0"/>
              <a:pPr/>
              <a:t>54</a:t>
            </a:fld>
            <a:endParaRPr lang="en-US" altLang="en-US" dirty="0"/>
          </a:p>
        </p:txBody>
      </p:sp>
      <p:sp>
        <p:nvSpPr>
          <p:cNvPr id="5" name="TextBox 4">
            <a:extLst>
              <a:ext uri="{FF2B5EF4-FFF2-40B4-BE49-F238E27FC236}">
                <a16:creationId xmlns:a16="http://schemas.microsoft.com/office/drawing/2014/main" id="{C2303C8C-6871-1CA2-6556-C4787EF91580}"/>
              </a:ext>
            </a:extLst>
          </p:cNvPr>
          <p:cNvSpPr txBox="1"/>
          <p:nvPr>
            <p:custDataLst>
              <p:tags r:id="rId1"/>
            </p:custDataLst>
          </p:nvPr>
        </p:nvSpPr>
        <p:spPr>
          <a:xfrm>
            <a:off x="720000" y="1440000"/>
            <a:ext cx="10742807" cy="2769989"/>
          </a:xfrm>
          <a:prstGeom prst="rect">
            <a:avLst/>
          </a:prstGeom>
          <a:noFill/>
        </p:spPr>
        <p:txBody>
          <a:bodyPr wrap="square" lIns="91440" tIns="45720" rIns="91440" bIns="45720" anchor="t">
            <a:spAutoFit/>
          </a:bodyPr>
          <a:lstStyle/>
          <a:p>
            <a:pPr eaLnBrk="1" fontAlgn="auto" hangingPunct="1">
              <a:spcBef>
                <a:spcPts val="0"/>
              </a:spcBef>
              <a:spcAft>
                <a:spcPts val="1200"/>
              </a:spcAft>
              <a:defRPr/>
            </a:pPr>
            <a:r>
              <a:rPr lang="fr-CA" sz="1600" dirty="0">
                <a:latin typeface="Arial"/>
                <a:cs typeface="Arial"/>
              </a:rPr>
              <a:t>Dans votre salle secondaire, réfléchissez à vos expériences en matière de conflits. Allez à l’activité de la section 3.3 du Cahier de travail du mentoré. Discutez des conflits ou des défis avec votre mentor. </a:t>
            </a:r>
          </a:p>
          <a:p>
            <a:pPr eaLnBrk="1" fontAlgn="auto" hangingPunct="1">
              <a:spcBef>
                <a:spcPts val="0"/>
              </a:spcBef>
              <a:spcAft>
                <a:spcPts val="0"/>
              </a:spcAft>
              <a:defRPr/>
            </a:pPr>
            <a:r>
              <a:rPr lang="fr-CA" sz="1600" dirty="0">
                <a:latin typeface="Arial"/>
                <a:cs typeface="Arial"/>
              </a:rPr>
              <a:t>Questions à se poser :</a:t>
            </a:r>
          </a:p>
          <a:p>
            <a:pPr marL="285750" indent="-285750" eaLnBrk="1" fontAlgn="auto" hangingPunct="1">
              <a:spcBef>
                <a:spcPts val="200"/>
              </a:spcBef>
              <a:spcAft>
                <a:spcPts val="300"/>
              </a:spcAft>
              <a:buFont typeface="Arial" panose="020B0604020202020204" pitchFamily="34" charset="0"/>
              <a:buChar char="•"/>
              <a:defRPr/>
            </a:pPr>
            <a:r>
              <a:rPr lang="fr-CA" sz="1600" dirty="0">
                <a:latin typeface="Arial"/>
                <a:cs typeface="Arial"/>
              </a:rPr>
              <a:t>Avez-vous confiance en votre capacité à gérer les conflits qui pourraient survenir?</a:t>
            </a:r>
          </a:p>
          <a:p>
            <a:pPr marL="285750" indent="-285750" eaLnBrk="1" fontAlgn="auto" hangingPunct="1">
              <a:spcBef>
                <a:spcPts val="200"/>
              </a:spcBef>
              <a:spcAft>
                <a:spcPts val="300"/>
              </a:spcAft>
              <a:buFont typeface="Arial" panose="020B0604020202020204" pitchFamily="34" charset="0"/>
              <a:buChar char="•"/>
              <a:defRPr/>
            </a:pPr>
            <a:r>
              <a:rPr lang="fr-CA" sz="1600" dirty="0">
                <a:latin typeface="Arial"/>
                <a:cs typeface="Arial"/>
              </a:rPr>
              <a:t>Quelles ressources de gestion des conflits vous ont été utiles? </a:t>
            </a:r>
          </a:p>
          <a:p>
            <a:pPr marL="285750" indent="-285750" eaLnBrk="1" fontAlgn="auto" hangingPunct="1">
              <a:spcBef>
                <a:spcPts val="200"/>
              </a:spcBef>
              <a:spcAft>
                <a:spcPts val="0"/>
              </a:spcAft>
              <a:buFont typeface="Arial" panose="020B0604020202020204" pitchFamily="34" charset="0"/>
              <a:buChar char="•"/>
              <a:defRPr/>
            </a:pPr>
            <a:r>
              <a:rPr lang="fr-CA" sz="1600" dirty="0">
                <a:latin typeface="Arial"/>
                <a:cs typeface="Arial"/>
              </a:rPr>
              <a:t>Cette ressource pourrait-elle s’appliquer aux conflits avec les autres? Entraîneurs, parents ou tuteurs, athlètes ou participants?</a:t>
            </a:r>
          </a:p>
          <a:p>
            <a:pPr eaLnBrk="1" fontAlgn="auto" hangingPunct="1">
              <a:spcBef>
                <a:spcPts val="1200"/>
              </a:spcBef>
              <a:spcAft>
                <a:spcPts val="0"/>
              </a:spcAft>
              <a:defRPr/>
            </a:pPr>
            <a:r>
              <a:rPr lang="fr-CA" sz="1600" dirty="0">
                <a:latin typeface="Arial"/>
                <a:cs typeface="Arial"/>
              </a:rPr>
              <a:t>Après les séances en petits groupes, un bilan de l’activité sera fait avec l’ensemble du groupe dans la salle principale. Veuillez sélectionner un membre du groupe pour présenter les points importants de votre conversation. </a:t>
            </a:r>
          </a:p>
        </p:txBody>
      </p:sp>
    </p:spTree>
    <p:extLst>
      <p:ext uri="{BB962C8B-B14F-4D97-AF65-F5344CB8AC3E}">
        <p14:creationId xmlns:p14="http://schemas.microsoft.com/office/powerpoint/2010/main" val="22427264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7967A1-6AEE-DA69-1CB2-B33EDB590FBE}"/>
              </a:ext>
            </a:extLst>
          </p:cNvPr>
          <p:cNvSpPr txBox="1">
            <a:spLocks noChangeArrowheads="1"/>
          </p:cNvSpPr>
          <p:nvPr/>
        </p:nvSpPr>
        <p:spPr bwMode="auto">
          <a:xfrm>
            <a:off x="609600" y="2435761"/>
            <a:ext cx="57277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dirty="0" err="1">
                <a:solidFill>
                  <a:schemeClr val="bg1"/>
                </a:solidFill>
                <a:latin typeface="Arial" panose="020B0604020202020204" pitchFamily="34" charset="0"/>
                <a:cs typeface="Arial" panose="020B0604020202020204" pitchFamily="34" charset="0"/>
              </a:rPr>
              <a:t>Activités</a:t>
            </a:r>
            <a:endParaRPr lang="en-US" altLang="en-US" sz="4000" dirty="0">
              <a:solidFill>
                <a:schemeClr val="bg1"/>
              </a:solidFill>
              <a:latin typeface="Arial" panose="020B0604020202020204" pitchFamily="34" charset="0"/>
              <a:cs typeface="Arial" panose="020B0604020202020204" pitchFamily="34" charset="0"/>
            </a:endParaRPr>
          </a:p>
          <a:p>
            <a:pPr eaLnBrk="1" hangingPunct="1"/>
            <a:endParaRPr lang="en-US" altLang="en-US"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90910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nvSpPr>
        <p:spPr>
          <a:xfrm>
            <a:off x="720000" y="720000"/>
            <a:ext cx="11078909" cy="707886"/>
          </a:xfrm>
          <a:prstGeom prst="rect">
            <a:avLst/>
          </a:prstGeom>
          <a:noFill/>
        </p:spPr>
        <p:txBody>
          <a:bodyPr wrap="square">
            <a:spAutoFit/>
          </a:bodyPr>
          <a:lstStyle/>
          <a:p>
            <a:pPr marR="0" lvl="0">
              <a:spcBef>
                <a:spcPts val="0"/>
              </a:spcBef>
              <a:spcAft>
                <a:spcPts val="0"/>
              </a:spcAft>
            </a:pPr>
            <a:r>
              <a:rPr lang="en-US" sz="2000" dirty="0">
                <a:solidFill>
                  <a:srgbClr val="DA2127"/>
                </a:solidFill>
                <a:effectLst/>
                <a:latin typeface="Arial" panose="020B0604020202020204" pitchFamily="34" charset="0"/>
                <a:ea typeface="Calibri" panose="020F0502020204030204" pitchFamily="34" charset="0"/>
                <a:cs typeface="Times New Roman" panose="02020603050405020304" pitchFamily="18" charset="0"/>
              </a:rPr>
              <a:t>Faire </a:t>
            </a:r>
            <a:r>
              <a:rPr lang="en-US" sz="2000" dirty="0" err="1">
                <a:solidFill>
                  <a:srgbClr val="DA2127"/>
                </a:solidFill>
                <a:effectLst/>
                <a:latin typeface="Arial" panose="020B0604020202020204" pitchFamily="34" charset="0"/>
                <a:ea typeface="Calibri" panose="020F0502020204030204" pitchFamily="34" charset="0"/>
                <a:cs typeface="Times New Roman" panose="02020603050405020304" pitchFamily="18" charset="0"/>
              </a:rPr>
              <a:t>l’activité</a:t>
            </a:r>
            <a:r>
              <a:rPr lang="en-US" sz="2000" dirty="0">
                <a:solidFill>
                  <a:srgbClr val="DA2127"/>
                </a:solidFill>
                <a:effectLst/>
                <a:latin typeface="Arial" panose="020B0604020202020204" pitchFamily="34" charset="0"/>
                <a:ea typeface="Calibri" panose="020F0502020204030204" pitchFamily="34" charset="0"/>
                <a:cs typeface="Times New Roman" panose="02020603050405020304" pitchFamily="18" charset="0"/>
              </a:rPr>
              <a:t> : </a:t>
            </a:r>
            <a:r>
              <a:rPr lang="en-US" sz="2000" dirty="0" err="1">
                <a:solidFill>
                  <a:srgbClr val="DA2127"/>
                </a:solidFill>
                <a:effectLst/>
                <a:latin typeface="Arial" panose="020B0604020202020204" pitchFamily="34" charset="0"/>
                <a:ea typeface="Calibri" panose="020F0502020204030204" pitchFamily="34" charset="0"/>
                <a:cs typeface="Times New Roman" panose="02020603050405020304" pitchFamily="18" charset="0"/>
              </a:rPr>
              <a:t>Faciliter</a:t>
            </a:r>
            <a:r>
              <a:rPr lang="en-US" sz="2000" dirty="0">
                <a:solidFill>
                  <a:srgbClr val="DA2127"/>
                </a:solidFill>
                <a:effectLst/>
                <a:latin typeface="Arial" panose="020B0604020202020204" pitchFamily="34" charset="0"/>
                <a:ea typeface="Calibri" panose="020F0502020204030204" pitchFamily="34" charset="0"/>
                <a:cs typeface="Times New Roman" panose="02020603050405020304" pitchFamily="18" charset="0"/>
              </a:rPr>
              <a:t> la </a:t>
            </a:r>
            <a:r>
              <a:rPr lang="en-US" sz="2000" dirty="0" err="1">
                <a:solidFill>
                  <a:srgbClr val="DA2127"/>
                </a:solidFill>
                <a:effectLst/>
                <a:latin typeface="Arial" panose="020B0604020202020204" pitchFamily="34" charset="0"/>
                <a:ea typeface="Calibri" panose="020F0502020204030204" pitchFamily="34" charset="0"/>
                <a:cs typeface="Times New Roman" panose="02020603050405020304" pitchFamily="18" charset="0"/>
              </a:rPr>
              <a:t>réflexion</a:t>
            </a:r>
            <a:endParaRPr lang="en-US" sz="2000" dirty="0">
              <a:solidFill>
                <a:srgbClr val="DA2127"/>
              </a:solidFill>
              <a:effectLst/>
              <a:latin typeface="Arial" panose="020B0604020202020204" pitchFamily="34"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DA2127"/>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0C5B1B7E-A3AA-42D6-9C1E-11FA146BAFB2}"/>
              </a:ext>
            </a:extLst>
          </p:cNvPr>
          <p:cNvSpPr>
            <a:spLocks noGrp="1"/>
          </p:cNvSpPr>
          <p:nvPr>
            <p:ph type="sldNum" sz="quarter" idx="4"/>
          </p:nvPr>
        </p:nvSpPr>
        <p:spPr/>
        <p:txBody>
          <a:bodyPr/>
          <a:lstStyle/>
          <a:p>
            <a:fld id="{3884788F-3909-4E53-9C01-7D724614CA0D}" type="slidenum">
              <a:rPr lang="en-US" altLang="en-US" smtClean="0"/>
              <a:pPr/>
              <a:t>56</a:t>
            </a:fld>
            <a:endParaRPr lang="en-US" altLang="en-US" dirty="0"/>
          </a:p>
        </p:txBody>
      </p:sp>
      <p:sp>
        <p:nvSpPr>
          <p:cNvPr id="4" name="TextBox 3">
            <a:extLst>
              <a:ext uri="{FF2B5EF4-FFF2-40B4-BE49-F238E27FC236}">
                <a16:creationId xmlns:a16="http://schemas.microsoft.com/office/drawing/2014/main" id="{8799F57C-77FA-EC42-BFA3-D267A30293AB}"/>
              </a:ext>
            </a:extLst>
          </p:cNvPr>
          <p:cNvSpPr txBox="1"/>
          <p:nvPr>
            <p:custDataLst>
              <p:tags r:id="rId1"/>
            </p:custDataLst>
          </p:nvPr>
        </p:nvSpPr>
        <p:spPr>
          <a:xfrm>
            <a:off x="720001" y="1440000"/>
            <a:ext cx="10327956" cy="2200602"/>
          </a:xfrm>
          <a:prstGeom prst="rect">
            <a:avLst/>
          </a:prstGeom>
          <a:noFill/>
        </p:spPr>
        <p:txBody>
          <a:bodyPr wrap="square" rtlCol="0">
            <a:spAutoFit/>
          </a:bodyPr>
          <a:lstStyle/>
          <a:p>
            <a:r>
              <a:rPr lang="fr-CA" sz="1600" dirty="0">
                <a:latin typeface="Arial" panose="020B0604020202020204" pitchFamily="34" charset="0"/>
                <a:cs typeface="Arial" panose="020B0604020202020204" pitchFamily="34" charset="0"/>
              </a:rPr>
              <a:t>Justification</a:t>
            </a:r>
          </a:p>
          <a:p>
            <a:pPr marL="284400" indent="-28440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Les programmes de mentorat donnent l’occasion aux mentorés de se fixer des objectifs et de réfléchir à la réalisation de ces objectifs et à leur expérience globale.</a:t>
            </a:r>
          </a:p>
          <a:p>
            <a:pPr>
              <a:spcBef>
                <a:spcPts val="1200"/>
              </a:spcBef>
            </a:pPr>
            <a:r>
              <a:rPr lang="fr-CA" sz="1600" dirty="0">
                <a:latin typeface="Arial" panose="020B0604020202020204" pitchFamily="34" charset="0"/>
                <a:cs typeface="Arial" panose="020B0604020202020204" pitchFamily="34" charset="0"/>
              </a:rPr>
              <a:t>Objectif</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Comprendre comment les outils peuvent être utilisés pour faciliter la réflexion.</a:t>
            </a:r>
          </a:p>
          <a:p>
            <a:pPr>
              <a:spcBef>
                <a:spcPts val="1200"/>
              </a:spcBef>
            </a:pPr>
            <a:r>
              <a:rPr lang="fr-CA" sz="1600" dirty="0">
                <a:latin typeface="Arial" panose="020B0604020202020204" pitchFamily="34" charset="0"/>
                <a:cs typeface="Arial" panose="020B0604020202020204" pitchFamily="34" charset="0"/>
              </a:rPr>
              <a:t>Processus</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Discussions en petits groupes et retour sur le sujet en grand groupe.</a:t>
            </a:r>
          </a:p>
        </p:txBody>
      </p:sp>
    </p:spTree>
    <p:extLst>
      <p:ext uri="{BB962C8B-B14F-4D97-AF65-F5344CB8AC3E}">
        <p14:creationId xmlns:p14="http://schemas.microsoft.com/office/powerpoint/2010/main" val="27633687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8443913" cy="707886"/>
          </a:xfrm>
          <a:prstGeom prst="rect">
            <a:avLst/>
          </a:prstGeom>
          <a:noFill/>
        </p:spPr>
        <p:txBody>
          <a:bodyPr>
            <a:spAutoFit/>
          </a:bodyPr>
          <a:lstStyle/>
          <a:p>
            <a:pPr eaLnBrk="1" fontAlgn="auto" hangingPunct="1">
              <a:spcBef>
                <a:spcPts val="0"/>
              </a:spcBef>
              <a:spcAft>
                <a:spcPts val="0"/>
              </a:spcAft>
              <a:defRPr/>
            </a:pPr>
            <a:r>
              <a:rPr lang="en-US" sz="2000" dirty="0">
                <a:solidFill>
                  <a:srgbClr val="C00000"/>
                </a:solidFill>
                <a:latin typeface="Arial" panose="020B0604020202020204" pitchFamily="34" charset="0"/>
                <a:cs typeface="Arial" panose="020B0604020202020204" pitchFamily="34" charset="0"/>
              </a:rPr>
              <a:t>Faire </a:t>
            </a:r>
            <a:r>
              <a:rPr lang="en-US" sz="2000" dirty="0" err="1">
                <a:solidFill>
                  <a:srgbClr val="C00000"/>
                </a:solidFill>
                <a:latin typeface="Arial" panose="020B0604020202020204" pitchFamily="34" charset="0"/>
                <a:cs typeface="Arial" panose="020B0604020202020204" pitchFamily="34" charset="0"/>
              </a:rPr>
              <a:t>l’activité</a:t>
            </a:r>
            <a:r>
              <a:rPr lang="en-US" sz="2000" dirty="0">
                <a:solidFill>
                  <a:srgbClr val="C00000"/>
                </a:solidFill>
                <a:latin typeface="Arial" panose="020B0604020202020204" pitchFamily="34" charset="0"/>
                <a:cs typeface="Arial" panose="020B0604020202020204" pitchFamily="34" charset="0"/>
              </a:rPr>
              <a:t> : </a:t>
            </a:r>
            <a:r>
              <a:rPr lang="en-US" sz="2000" dirty="0" err="1">
                <a:solidFill>
                  <a:srgbClr val="C00000"/>
                </a:solidFill>
                <a:latin typeface="Arial" panose="020B0604020202020204" pitchFamily="34" charset="0"/>
                <a:cs typeface="Arial" panose="020B0604020202020204" pitchFamily="34" charset="0"/>
              </a:rPr>
              <a:t>Faciliter</a:t>
            </a:r>
            <a:r>
              <a:rPr lang="en-US" sz="2000" dirty="0">
                <a:solidFill>
                  <a:srgbClr val="C00000"/>
                </a:solidFill>
                <a:latin typeface="Arial" panose="020B0604020202020204" pitchFamily="34" charset="0"/>
                <a:cs typeface="Arial" panose="020B0604020202020204" pitchFamily="34" charset="0"/>
              </a:rPr>
              <a:t> la </a:t>
            </a:r>
            <a:r>
              <a:rPr lang="en-US" sz="2000" dirty="0" err="1">
                <a:solidFill>
                  <a:srgbClr val="C00000"/>
                </a:solidFill>
                <a:latin typeface="Arial" panose="020B0604020202020204" pitchFamily="34" charset="0"/>
                <a:cs typeface="Arial" panose="020B0604020202020204" pitchFamily="34" charset="0"/>
              </a:rPr>
              <a:t>réflexion</a:t>
            </a:r>
            <a:endParaRPr lang="en-US" sz="2000" dirty="0">
              <a:solidFill>
                <a:srgbClr val="C00000"/>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sz="2000" dirty="0">
              <a:solidFill>
                <a:srgbClr val="C0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0C2576E-BCF7-40CF-A191-538B8A5641C3}"/>
              </a:ext>
            </a:extLst>
          </p:cNvPr>
          <p:cNvSpPr>
            <a:spLocks noGrp="1"/>
          </p:cNvSpPr>
          <p:nvPr>
            <p:ph type="sldNum" sz="quarter" idx="4"/>
          </p:nvPr>
        </p:nvSpPr>
        <p:spPr/>
        <p:txBody>
          <a:bodyPr/>
          <a:lstStyle/>
          <a:p>
            <a:fld id="{3884788F-3909-4E53-9C01-7D724614CA0D}" type="slidenum">
              <a:rPr lang="en-US" altLang="en-US" smtClean="0"/>
              <a:pPr/>
              <a:t>57</a:t>
            </a:fld>
            <a:endParaRPr lang="en-US" altLang="en-US" dirty="0"/>
          </a:p>
        </p:txBody>
      </p:sp>
      <p:sp>
        <p:nvSpPr>
          <p:cNvPr id="5" name="TextBox 4">
            <a:extLst>
              <a:ext uri="{FF2B5EF4-FFF2-40B4-BE49-F238E27FC236}">
                <a16:creationId xmlns:a16="http://schemas.microsoft.com/office/drawing/2014/main" id="{06F635F0-A680-D06F-7C3B-0F66AEE60CAD}"/>
              </a:ext>
            </a:extLst>
          </p:cNvPr>
          <p:cNvSpPr txBox="1"/>
          <p:nvPr>
            <p:custDataLst>
              <p:tags r:id="rId1"/>
            </p:custDataLst>
          </p:nvPr>
        </p:nvSpPr>
        <p:spPr>
          <a:xfrm>
            <a:off x="720000" y="1440000"/>
            <a:ext cx="10540899" cy="2123658"/>
          </a:xfrm>
          <a:prstGeom prst="rect">
            <a:avLst/>
          </a:prstGeom>
          <a:noFill/>
        </p:spPr>
        <p:txBody>
          <a:bodyPr wrap="square" lIns="91440" tIns="45720" rIns="91440" bIns="45720" anchor="t">
            <a:spAutoFit/>
          </a:bodyPr>
          <a:lstStyle/>
          <a:p>
            <a:pPr eaLnBrk="1" fontAlgn="auto" hangingPunct="1">
              <a:spcBef>
                <a:spcPts val="0"/>
              </a:spcBef>
              <a:spcAft>
                <a:spcPts val="0"/>
              </a:spcAft>
              <a:defRPr/>
            </a:pPr>
            <a:r>
              <a:rPr lang="fr-CA" sz="1600" dirty="0">
                <a:latin typeface="Arial"/>
                <a:cs typeface="Arial"/>
              </a:rPr>
              <a:t>Dans les salles secondaires, faites l’activité Faciliter la réflexion à la section 3.4 du Cahier de travail du mentoré. </a:t>
            </a:r>
          </a:p>
          <a:p>
            <a:pPr eaLnBrk="1" fontAlgn="auto" hangingPunct="1">
              <a:spcBef>
                <a:spcPts val="1200"/>
              </a:spcBef>
              <a:spcAft>
                <a:spcPts val="0"/>
              </a:spcAft>
              <a:defRPr/>
            </a:pPr>
            <a:r>
              <a:rPr lang="fr-CA" sz="1600" dirty="0">
                <a:latin typeface="Arial"/>
                <a:cs typeface="Arial"/>
              </a:rPr>
              <a:t>Chaque salle se verra attribuer un modèle de réflexion à mettre à l’essai. Examinez ce modèle pour réfléchir à une expérience que vous avez vécue dans le cadre du programme ou au cours de votre carrière d’entraîneur. Notez vos principales réflexions et présentez-les au petit groupe. </a:t>
            </a:r>
          </a:p>
          <a:p>
            <a:pPr eaLnBrk="1" fontAlgn="auto" hangingPunct="1">
              <a:spcBef>
                <a:spcPts val="1200"/>
              </a:spcBef>
              <a:spcAft>
                <a:spcPts val="0"/>
              </a:spcAft>
              <a:defRPr/>
            </a:pPr>
            <a:r>
              <a:rPr lang="fr-CA" sz="1600" dirty="0">
                <a:latin typeface="Arial"/>
                <a:cs typeface="Arial"/>
              </a:rPr>
              <a:t>À la fin de la discussion dans les salles secondaires, un bilan de l’activité sera fait avec l’ensemble du groupe dans la salle principale. Veuillez choisir un membre du petit groupe pour présenter les points importants de votre conversation et expliquer comment le modèle a contribué à faciliter votre réflexion. </a:t>
            </a:r>
          </a:p>
        </p:txBody>
      </p:sp>
    </p:spTree>
    <p:extLst>
      <p:ext uri="{BB962C8B-B14F-4D97-AF65-F5344CB8AC3E}">
        <p14:creationId xmlns:p14="http://schemas.microsoft.com/office/powerpoint/2010/main" val="16904802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036DB4-7730-70EC-FC1C-4FB6035F6D62}"/>
              </a:ext>
            </a:extLst>
          </p:cNvPr>
          <p:cNvSpPr txBox="1">
            <a:spLocks noChangeArrowheads="1"/>
          </p:cNvSpPr>
          <p:nvPr/>
        </p:nvSpPr>
        <p:spPr bwMode="auto">
          <a:xfrm>
            <a:off x="609600" y="2435761"/>
            <a:ext cx="57277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dirty="0" err="1">
                <a:solidFill>
                  <a:schemeClr val="bg1"/>
                </a:solidFill>
                <a:latin typeface="Arial" panose="020B0604020202020204" pitchFamily="34" charset="0"/>
                <a:cs typeface="Arial" panose="020B0604020202020204" pitchFamily="34" charset="0"/>
              </a:rPr>
              <a:t>Discuter</a:t>
            </a:r>
            <a:endParaRPr lang="en-US" altLang="en-US" sz="4000" dirty="0">
              <a:solidFill>
                <a:schemeClr val="bg1"/>
              </a:solidFill>
              <a:latin typeface="Arial" panose="020B0604020202020204" pitchFamily="34" charset="0"/>
              <a:cs typeface="Arial" panose="020B0604020202020204" pitchFamily="34" charset="0"/>
            </a:endParaRPr>
          </a:p>
          <a:p>
            <a:pPr eaLnBrk="1" hangingPunct="1"/>
            <a:endParaRPr lang="en-US" altLang="en-US"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64766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nvSpPr>
        <p:spPr>
          <a:xfrm>
            <a:off x="720000" y="720000"/>
            <a:ext cx="11078909" cy="707886"/>
          </a:xfrm>
          <a:prstGeom prst="rect">
            <a:avLst/>
          </a:prstGeom>
          <a:noFill/>
        </p:spPr>
        <p:txBody>
          <a:bodyPr wrap="square">
            <a:spAutoFit/>
          </a:bodyPr>
          <a:lstStyle/>
          <a:p>
            <a:pPr>
              <a:spcBef>
                <a:spcPts val="0"/>
              </a:spcBef>
              <a:spcAft>
                <a:spcPts val="0"/>
              </a:spcAft>
            </a:pPr>
            <a:r>
              <a:rPr lang="en-US" sz="2000"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Discuter</a:t>
            </a:r>
            <a:r>
              <a:rPr lang="en-US"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de </a:t>
            </a:r>
            <a:r>
              <a:rPr lang="en-US" sz="2000"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votre</a:t>
            </a:r>
            <a:r>
              <a:rPr lang="en-US"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expérience</a:t>
            </a:r>
            <a:r>
              <a:rPr lang="en-US"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du </a:t>
            </a:r>
            <a:r>
              <a:rPr lang="en-US" sz="2000"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programme</a:t>
            </a:r>
            <a:r>
              <a:rPr lang="en-US"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jusqu’à</a:t>
            </a:r>
            <a:r>
              <a:rPr lang="en-US"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présent</a:t>
            </a:r>
            <a:endParaRPr lang="en-US"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endParaRPr>
          </a:p>
          <a:p>
            <a:pPr>
              <a:spcBef>
                <a:spcPts val="0"/>
              </a:spcBef>
              <a:spcAft>
                <a:spcPts val="0"/>
              </a:spcAft>
            </a:pPr>
            <a:endParaRPr lang="en-US"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7C237251-82EF-4497-962D-CC37A2436AD3}"/>
              </a:ext>
            </a:extLst>
          </p:cNvPr>
          <p:cNvSpPr>
            <a:spLocks noGrp="1"/>
          </p:cNvSpPr>
          <p:nvPr>
            <p:ph type="sldNum" sz="quarter" idx="4"/>
          </p:nvPr>
        </p:nvSpPr>
        <p:spPr/>
        <p:txBody>
          <a:bodyPr/>
          <a:lstStyle/>
          <a:p>
            <a:fld id="{3884788F-3909-4E53-9C01-7D724614CA0D}" type="slidenum">
              <a:rPr lang="en-US" altLang="en-US" smtClean="0"/>
              <a:pPr/>
              <a:t>59</a:t>
            </a:fld>
            <a:endParaRPr lang="en-US" altLang="en-US" dirty="0"/>
          </a:p>
        </p:txBody>
      </p:sp>
      <p:sp>
        <p:nvSpPr>
          <p:cNvPr id="4" name="TextBox 3">
            <a:extLst>
              <a:ext uri="{FF2B5EF4-FFF2-40B4-BE49-F238E27FC236}">
                <a16:creationId xmlns:a16="http://schemas.microsoft.com/office/drawing/2014/main" id="{E69F0F2B-C5EA-4C30-D8FD-357E498E2A56}"/>
              </a:ext>
            </a:extLst>
          </p:cNvPr>
          <p:cNvSpPr txBox="1"/>
          <p:nvPr>
            <p:custDataLst>
              <p:tags r:id="rId1"/>
            </p:custDataLst>
          </p:nvPr>
        </p:nvSpPr>
        <p:spPr>
          <a:xfrm>
            <a:off x="720001" y="1440000"/>
            <a:ext cx="10152591" cy="2446824"/>
          </a:xfrm>
          <a:prstGeom prst="rect">
            <a:avLst/>
          </a:prstGeom>
          <a:noFill/>
        </p:spPr>
        <p:txBody>
          <a:bodyPr wrap="square" rtlCol="0">
            <a:spAutoFit/>
          </a:bodyPr>
          <a:lstStyle/>
          <a:p>
            <a:r>
              <a:rPr lang="fr-CA" sz="1600" dirty="0">
                <a:latin typeface="Arial" panose="020B0604020202020204" pitchFamily="34" charset="0"/>
                <a:cs typeface="Arial" panose="020B0604020202020204" pitchFamily="34" charset="0"/>
              </a:rPr>
              <a:t>Justification</a:t>
            </a:r>
          </a:p>
          <a:p>
            <a:pPr marL="284400" indent="-28440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En réfléchissant à leur expérience, les mentorés développent leur capacité de réflexion et peuvent fournir une rétroaction sur le programme.</a:t>
            </a:r>
          </a:p>
          <a:p>
            <a:pPr>
              <a:spcBef>
                <a:spcPts val="1200"/>
              </a:spcBef>
            </a:pPr>
            <a:r>
              <a:rPr lang="fr-CA" sz="1600" dirty="0">
                <a:latin typeface="Arial" panose="020B0604020202020204" pitchFamily="34" charset="0"/>
                <a:cs typeface="Arial" panose="020B0604020202020204" pitchFamily="34" charset="0"/>
              </a:rPr>
              <a:t>Objectif</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Réfléchir aux connaissances acquises depuis le début de l’expérience de mentorat et faire des suggestions pour améliorer le programme.</a:t>
            </a:r>
          </a:p>
          <a:p>
            <a:pPr>
              <a:spcBef>
                <a:spcPts val="1200"/>
              </a:spcBef>
            </a:pPr>
            <a:r>
              <a:rPr lang="fr-CA" sz="1600" dirty="0">
                <a:latin typeface="Arial" panose="020B0604020202020204" pitchFamily="34" charset="0"/>
                <a:cs typeface="Arial" panose="020B0604020202020204" pitchFamily="34" charset="0"/>
              </a:rPr>
              <a:t>Processus</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Retour en grand groupe.</a:t>
            </a:r>
          </a:p>
        </p:txBody>
      </p:sp>
    </p:spTree>
    <p:extLst>
      <p:ext uri="{BB962C8B-B14F-4D97-AF65-F5344CB8AC3E}">
        <p14:creationId xmlns:p14="http://schemas.microsoft.com/office/powerpoint/2010/main" val="4229045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870C99-27F6-85C9-1410-EDC4B9364A03}"/>
              </a:ext>
            </a:extLst>
          </p:cNvPr>
          <p:cNvSpPr txBox="1">
            <a:spLocks noChangeArrowheads="1"/>
          </p:cNvSpPr>
          <p:nvPr/>
        </p:nvSpPr>
        <p:spPr bwMode="auto">
          <a:xfrm>
            <a:off x="609600" y="2435761"/>
            <a:ext cx="5727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b="1" dirty="0" err="1">
                <a:solidFill>
                  <a:schemeClr val="bg1"/>
                </a:solidFill>
                <a:latin typeface="Arial" panose="020B0604020202020204" pitchFamily="34" charset="0"/>
                <a:cs typeface="Arial" panose="020B0604020202020204" pitchFamily="34" charset="0"/>
              </a:rPr>
              <a:t>Présentations</a:t>
            </a:r>
            <a:endParaRPr lang="en-US" alt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13406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0614F89-E3AB-4CA5-9CCA-32AECA38072F}"/>
              </a:ext>
            </a:extLst>
          </p:cNvPr>
          <p:cNvSpPr txBox="1"/>
          <p:nvPr/>
        </p:nvSpPr>
        <p:spPr>
          <a:xfrm>
            <a:off x="720000" y="720000"/>
            <a:ext cx="9398903" cy="707886"/>
          </a:xfrm>
          <a:prstGeom prst="rect">
            <a:avLst/>
          </a:prstGeom>
          <a:noFill/>
        </p:spPr>
        <p:txBody>
          <a:bodyPr wrap="square">
            <a:spAutoFit/>
          </a:bodyPr>
          <a:lstStyle/>
          <a:p>
            <a:pPr eaLnBrk="1" fontAlgn="auto" hangingPunct="1">
              <a:spcBef>
                <a:spcPts val="0"/>
              </a:spcBef>
              <a:spcAft>
                <a:spcPts val="0"/>
              </a:spcAft>
              <a:defRPr/>
            </a:pPr>
            <a:r>
              <a:rPr lang="en-US" sz="2000" dirty="0">
                <a:solidFill>
                  <a:srgbClr val="C00000"/>
                </a:solidFill>
                <a:latin typeface="Arial" panose="020B0604020202020204" pitchFamily="34" charset="0"/>
                <a:cs typeface="Arial" panose="020B0604020202020204" pitchFamily="34" charset="0"/>
              </a:rPr>
              <a:t>Discussion de </a:t>
            </a:r>
            <a:r>
              <a:rPr lang="en-US" sz="2000" dirty="0" err="1">
                <a:solidFill>
                  <a:srgbClr val="C00000"/>
                </a:solidFill>
                <a:latin typeface="Arial" panose="020B0604020202020204" pitchFamily="34" charset="0"/>
                <a:cs typeface="Arial" panose="020B0604020202020204" pitchFamily="34" charset="0"/>
              </a:rPr>
              <a:t>groupe</a:t>
            </a:r>
            <a:endParaRPr lang="en-US" sz="2000" dirty="0">
              <a:solidFill>
                <a:srgbClr val="C00000"/>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sz="2000" dirty="0">
              <a:solidFill>
                <a:srgbClr val="C000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280681C-76AE-4B63-87B9-441697D03FB8}"/>
              </a:ext>
            </a:extLst>
          </p:cNvPr>
          <p:cNvSpPr txBox="1"/>
          <p:nvPr/>
        </p:nvSpPr>
        <p:spPr>
          <a:xfrm>
            <a:off x="720000" y="1440000"/>
            <a:ext cx="9882097" cy="2185214"/>
          </a:xfrm>
          <a:prstGeom prst="rect">
            <a:avLst/>
          </a:prstGeom>
          <a:noFill/>
        </p:spPr>
        <p:txBody>
          <a:bodyPr wrap="square">
            <a:spAutoFit/>
          </a:bodyPr>
          <a:lstStyle/>
          <a:p>
            <a:pPr marL="284400" indent="-284400" eaLnBrk="1" fontAlgn="auto" hangingPunct="1">
              <a:spcBef>
                <a:spcPts val="1200"/>
              </a:spcBef>
              <a:spcAft>
                <a:spcPts val="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Vous </a:t>
            </a:r>
            <a:r>
              <a:rPr lang="en-US" sz="1600" dirty="0" err="1">
                <a:latin typeface="Arial" panose="020B0604020202020204" pitchFamily="34" charset="0"/>
                <a:cs typeface="Arial" panose="020B0604020202020204" pitchFamily="34" charset="0"/>
              </a:rPr>
              <a:t>sentez</a:t>
            </a:r>
            <a:r>
              <a:rPr lang="en-US" sz="1600" dirty="0">
                <a:latin typeface="Arial" panose="020B0604020202020204" pitchFamily="34" charset="0"/>
                <a:cs typeface="Arial" panose="020B0604020202020204" pitchFamily="34" charset="0"/>
              </a:rPr>
              <a:t>-vous </a:t>
            </a:r>
            <a:r>
              <a:rPr lang="en-US" sz="1600" dirty="0" err="1">
                <a:latin typeface="Arial" panose="020B0604020202020204" pitchFamily="34" charset="0"/>
                <a:cs typeface="Arial" panose="020B0604020202020204" pitchFamily="34" charset="0"/>
              </a:rPr>
              <a:t>efficace</a:t>
            </a:r>
            <a:r>
              <a:rPr lang="en-US" sz="1600" dirty="0">
                <a:latin typeface="Arial" panose="020B0604020202020204" pitchFamily="34" charset="0"/>
                <a:cs typeface="Arial" panose="020B0604020202020204" pitchFamily="34" charset="0"/>
              </a:rPr>
              <a:t> dans </a:t>
            </a:r>
            <a:r>
              <a:rPr lang="en-US" sz="1600" dirty="0" err="1">
                <a:latin typeface="Arial" panose="020B0604020202020204" pitchFamily="34" charset="0"/>
                <a:cs typeface="Arial" panose="020B0604020202020204" pitchFamily="34" charset="0"/>
              </a:rPr>
              <a:t>votre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rôle</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mentoré</a:t>
            </a:r>
            <a:r>
              <a:rPr lang="en-US" sz="1600" dirty="0">
                <a:latin typeface="Arial" panose="020B0604020202020204" pitchFamily="34" charset="0"/>
                <a:cs typeface="Arial" panose="020B0604020202020204" pitchFamily="34" charset="0"/>
              </a:rPr>
              <a:t>? </a:t>
            </a:r>
          </a:p>
          <a:p>
            <a:pPr marL="284400" indent="-284400" eaLnBrk="1" fontAlgn="auto" hangingPunct="1">
              <a:spcBef>
                <a:spcPts val="1200"/>
              </a:spcBef>
              <a:spcAft>
                <a:spcPts val="0"/>
              </a:spcAft>
              <a:buFont typeface="Arial" panose="020B0604020202020204" pitchFamily="34" charset="0"/>
              <a:buChar char="•"/>
              <a:defRPr/>
            </a:pPr>
            <a:r>
              <a:rPr lang="en-US" sz="1600" dirty="0" err="1">
                <a:latin typeface="Arial" panose="020B0604020202020204" pitchFamily="34" charset="0"/>
                <a:cs typeface="Arial" panose="020B0604020202020204" pitchFamily="34" charset="0"/>
              </a:rPr>
              <a:t>Qu’avez</a:t>
            </a:r>
            <a:r>
              <a:rPr lang="en-US" sz="1600" dirty="0">
                <a:latin typeface="Arial" panose="020B0604020202020204" pitchFamily="34" charset="0"/>
                <a:cs typeface="Arial" panose="020B0604020202020204" pitchFamily="34" charset="0"/>
              </a:rPr>
              <a:t>-vous </a:t>
            </a:r>
            <a:r>
              <a:rPr lang="en-US" sz="1600" dirty="0" err="1">
                <a:latin typeface="Arial" panose="020B0604020202020204" pitchFamily="34" charset="0"/>
                <a:cs typeface="Arial" panose="020B0604020202020204" pitchFamily="34" charset="0"/>
              </a:rPr>
              <a:t>appris</a:t>
            </a:r>
            <a:r>
              <a:rPr lang="en-US" sz="1600" dirty="0">
                <a:latin typeface="Arial" panose="020B0604020202020204" pitchFamily="34" charset="0"/>
                <a:cs typeface="Arial" panose="020B0604020202020204" pitchFamily="34" charset="0"/>
              </a:rPr>
              <a:t> sur vous-</a:t>
            </a:r>
            <a:r>
              <a:rPr lang="en-US" sz="1600" dirty="0" err="1">
                <a:latin typeface="Arial" panose="020B0604020202020204" pitchFamily="34" charset="0"/>
                <a:cs typeface="Arial" panose="020B0604020202020204" pitchFamily="34" charset="0"/>
              </a:rPr>
              <a:t>même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depuis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que</a:t>
            </a:r>
            <a:r>
              <a:rPr lang="en-US" sz="1600" dirty="0">
                <a:latin typeface="Arial" panose="020B0604020202020204" pitchFamily="34" charset="0"/>
                <a:cs typeface="Arial" panose="020B0604020202020204" pitchFamily="34" charset="0"/>
              </a:rPr>
              <a:t> vous </a:t>
            </a:r>
            <a:r>
              <a:rPr lang="en-US" sz="1600" dirty="0" err="1">
                <a:latin typeface="Arial" panose="020B0604020202020204" pitchFamily="34" charset="0"/>
                <a:cs typeface="Arial" panose="020B0604020202020204" pitchFamily="34" charset="0"/>
              </a:rPr>
              <a:t>avez</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commencé</a:t>
            </a:r>
            <a:r>
              <a:rPr lang="en-US" sz="1600" dirty="0">
                <a:latin typeface="Arial" panose="020B0604020202020204" pitchFamily="34" charset="0"/>
                <a:cs typeface="Arial" panose="020B0604020202020204" pitchFamily="34" charset="0"/>
              </a:rPr>
              <a:t> le </a:t>
            </a:r>
            <a:r>
              <a:rPr lang="en-US" sz="1600" dirty="0" err="1">
                <a:latin typeface="Arial" panose="020B0604020202020204" pitchFamily="34" charset="0"/>
                <a:cs typeface="Arial" panose="020B0604020202020204" pitchFamily="34" charset="0"/>
              </a:rPr>
              <a:t>programme</a:t>
            </a:r>
            <a:r>
              <a:rPr lang="en-US" sz="1600" dirty="0">
                <a:latin typeface="Arial" panose="020B0604020202020204" pitchFamily="34" charset="0"/>
                <a:cs typeface="Arial" panose="020B0604020202020204" pitchFamily="34" charset="0"/>
              </a:rPr>
              <a:t>?</a:t>
            </a:r>
          </a:p>
          <a:p>
            <a:pPr marL="284400" indent="-284400" eaLnBrk="1" fontAlgn="auto" hangingPunct="1">
              <a:spcBef>
                <a:spcPts val="1200"/>
              </a:spcBef>
              <a:spcAft>
                <a:spcPts val="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Le </a:t>
            </a:r>
            <a:r>
              <a:rPr lang="en-US" sz="1600" dirty="0" err="1">
                <a:latin typeface="Arial" panose="020B0604020202020204" pitchFamily="34" charset="0"/>
                <a:cs typeface="Arial" panose="020B0604020202020204" pitchFamily="34" charset="0"/>
              </a:rPr>
              <a:t>programme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répond</a:t>
            </a:r>
            <a:r>
              <a:rPr lang="en-US" sz="1600" dirty="0">
                <a:latin typeface="Arial" panose="020B0604020202020204" pitchFamily="34" charset="0"/>
                <a:cs typeface="Arial" panose="020B0604020202020204" pitchFamily="34" charset="0"/>
              </a:rPr>
              <a:t>-il à </a:t>
            </a:r>
            <a:r>
              <a:rPr lang="en-US" sz="1600" dirty="0" err="1">
                <a:latin typeface="Arial" panose="020B0604020202020204" pitchFamily="34" charset="0"/>
                <a:cs typeface="Arial" panose="020B0604020202020204" pitchFamily="34" charset="0"/>
              </a:rPr>
              <a:t>vos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attentes</a:t>
            </a:r>
            <a:r>
              <a:rPr lang="en-US" sz="1600" dirty="0">
                <a:latin typeface="Arial" panose="020B0604020202020204" pitchFamily="34" charset="0"/>
                <a:cs typeface="Arial" panose="020B0604020202020204" pitchFamily="34" charset="0"/>
              </a:rPr>
              <a:t>?</a:t>
            </a:r>
          </a:p>
          <a:p>
            <a:pPr marL="284400" indent="-284400" eaLnBrk="1" fontAlgn="auto" hangingPunct="1">
              <a:spcBef>
                <a:spcPts val="1200"/>
              </a:spcBef>
              <a:spcAft>
                <a:spcPts val="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Quels </a:t>
            </a:r>
            <a:r>
              <a:rPr lang="en-US" sz="1600" dirty="0" err="1">
                <a:latin typeface="Arial" panose="020B0604020202020204" pitchFamily="34" charset="0"/>
                <a:cs typeface="Arial" panose="020B0604020202020204" pitchFamily="34" charset="0"/>
              </a:rPr>
              <a:t>sont</a:t>
            </a:r>
            <a:r>
              <a:rPr lang="en-US" sz="1600" dirty="0">
                <a:latin typeface="Arial" panose="020B0604020202020204" pitchFamily="34" charset="0"/>
                <a:cs typeface="Arial" panose="020B0604020202020204" pitchFamily="34" charset="0"/>
              </a:rPr>
              <a:t> les </a:t>
            </a:r>
            <a:r>
              <a:rPr lang="en-US" sz="1600" dirty="0" err="1">
                <a:latin typeface="Arial" panose="020B0604020202020204" pitchFamily="34" charset="0"/>
                <a:cs typeface="Arial" panose="020B0604020202020204" pitchFamily="34" charset="0"/>
              </a:rPr>
              <a:t>thèmes</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perfectionnement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professionnel</a:t>
            </a:r>
            <a:r>
              <a:rPr lang="en-US" sz="1600" dirty="0">
                <a:latin typeface="Arial" panose="020B0604020202020204" pitchFamily="34" charset="0"/>
                <a:cs typeface="Arial" panose="020B0604020202020204" pitchFamily="34" charset="0"/>
              </a:rPr>
              <a:t> sur </a:t>
            </a:r>
            <a:r>
              <a:rPr lang="en-US" sz="1600" dirty="0" err="1">
                <a:latin typeface="Arial" panose="020B0604020202020204" pitchFamily="34" charset="0"/>
                <a:cs typeface="Arial" panose="020B0604020202020204" pitchFamily="34" charset="0"/>
              </a:rPr>
              <a:t>lesquels</a:t>
            </a:r>
            <a:r>
              <a:rPr lang="en-US" sz="1600" dirty="0">
                <a:latin typeface="Arial" panose="020B0604020202020204" pitchFamily="34" charset="0"/>
                <a:cs typeface="Arial" panose="020B0604020202020204" pitchFamily="34" charset="0"/>
              </a:rPr>
              <a:t> vous </a:t>
            </a:r>
            <a:r>
              <a:rPr lang="en-US" sz="1600" dirty="0" err="1">
                <a:latin typeface="Arial" panose="020B0604020202020204" pitchFamily="34" charset="0"/>
                <a:cs typeface="Arial" panose="020B0604020202020204" pitchFamily="34" charset="0"/>
              </a:rPr>
              <a:t>aimeriez</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apprendre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davantage</a:t>
            </a:r>
            <a:r>
              <a:rPr lang="en-US" sz="1600" dirty="0">
                <a:latin typeface="Arial" panose="020B0604020202020204" pitchFamily="34" charset="0"/>
                <a:cs typeface="Arial" panose="020B0604020202020204" pitchFamily="34" charset="0"/>
              </a:rPr>
              <a:t> pendant le </a:t>
            </a:r>
            <a:r>
              <a:rPr lang="en-US" sz="1600" dirty="0" err="1">
                <a:latin typeface="Arial" panose="020B0604020202020204" pitchFamily="34" charset="0"/>
                <a:cs typeface="Arial" panose="020B0604020202020204" pitchFamily="34" charset="0"/>
              </a:rPr>
              <a:t>programme</a:t>
            </a:r>
            <a:r>
              <a:rPr lang="en-US" sz="1600" dirty="0">
                <a:latin typeface="Arial" panose="020B0604020202020204" pitchFamily="34" charset="0"/>
                <a:cs typeface="Arial" panose="020B0604020202020204" pitchFamily="34" charset="0"/>
              </a:rPr>
              <a:t>?</a:t>
            </a:r>
          </a:p>
          <a:p>
            <a:pPr eaLnBrk="1" fontAlgn="auto" hangingPunct="1">
              <a:spcBef>
                <a:spcPts val="1200"/>
              </a:spcBef>
              <a:spcAft>
                <a:spcPts val="0"/>
              </a:spcAft>
              <a:defRPr/>
            </a:pPr>
            <a:endParaRPr lang="en-US" sz="16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2E26FDF9-09BA-47CA-9090-6FE480764A6E}"/>
              </a:ext>
            </a:extLst>
          </p:cNvPr>
          <p:cNvSpPr>
            <a:spLocks noGrp="1"/>
          </p:cNvSpPr>
          <p:nvPr>
            <p:ph type="sldNum" sz="quarter" idx="4"/>
          </p:nvPr>
        </p:nvSpPr>
        <p:spPr/>
        <p:txBody>
          <a:bodyPr/>
          <a:lstStyle/>
          <a:p>
            <a:fld id="{3884788F-3909-4E53-9C01-7D724614CA0D}" type="slidenum">
              <a:rPr lang="en-US" altLang="en-US" smtClean="0"/>
              <a:pPr/>
              <a:t>60</a:t>
            </a:fld>
            <a:endParaRPr lang="en-US" altLang="en-US" dirty="0"/>
          </a:p>
        </p:txBody>
      </p:sp>
    </p:spTree>
    <p:extLst>
      <p:ext uri="{BB962C8B-B14F-4D97-AF65-F5344CB8AC3E}">
        <p14:creationId xmlns:p14="http://schemas.microsoft.com/office/powerpoint/2010/main" val="19638846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EFC88E-E8AA-A3B9-F515-0C7201E3A841}"/>
              </a:ext>
            </a:extLst>
          </p:cNvPr>
          <p:cNvSpPr txBox="1">
            <a:spLocks noChangeArrowheads="1"/>
          </p:cNvSpPr>
          <p:nvPr/>
        </p:nvSpPr>
        <p:spPr bwMode="auto">
          <a:xfrm>
            <a:off x="609600" y="2435761"/>
            <a:ext cx="57277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dirty="0" err="1">
                <a:solidFill>
                  <a:schemeClr val="bg1"/>
                </a:solidFill>
                <a:latin typeface="Arial" panose="020B0604020202020204" pitchFamily="34" charset="0"/>
                <a:cs typeface="Arial" panose="020B0604020202020204" pitchFamily="34" charset="0"/>
              </a:rPr>
              <a:t>Prochaines</a:t>
            </a:r>
            <a:r>
              <a:rPr lang="en-US" altLang="en-US" sz="4000" dirty="0">
                <a:solidFill>
                  <a:schemeClr val="bg1"/>
                </a:solidFill>
                <a:latin typeface="Arial" panose="020B0604020202020204" pitchFamily="34" charset="0"/>
                <a:cs typeface="Arial" panose="020B0604020202020204" pitchFamily="34" charset="0"/>
              </a:rPr>
              <a:t> étapes</a:t>
            </a:r>
          </a:p>
          <a:p>
            <a:pPr eaLnBrk="1" hangingPunct="1"/>
            <a:endParaRPr lang="en-US" altLang="en-US"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09382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8443913" cy="707886"/>
          </a:xfrm>
          <a:prstGeom prst="rect">
            <a:avLst/>
          </a:prstGeom>
          <a:noFill/>
        </p:spPr>
        <p:txBody>
          <a:bodyPr>
            <a:spAutoFit/>
          </a:bodyPr>
          <a:lstStyle/>
          <a:p>
            <a:pPr eaLnBrk="1" fontAlgn="auto" hangingPunct="1">
              <a:spcBef>
                <a:spcPts val="0"/>
              </a:spcBef>
              <a:spcAft>
                <a:spcPts val="0"/>
              </a:spcAft>
              <a:defRPr/>
            </a:pPr>
            <a:r>
              <a:rPr lang="en-US" sz="2000" dirty="0" err="1">
                <a:solidFill>
                  <a:srgbClr val="DA2127"/>
                </a:solidFill>
                <a:latin typeface="Arial" panose="020B0604020202020204" pitchFamily="34" charset="0"/>
                <a:cs typeface="Arial" panose="020B0604020202020204" pitchFamily="34" charset="0"/>
              </a:rPr>
              <a:t>Prochaines</a:t>
            </a:r>
            <a:r>
              <a:rPr lang="en-US" sz="2000" dirty="0">
                <a:solidFill>
                  <a:srgbClr val="DA2127"/>
                </a:solidFill>
                <a:latin typeface="Arial" panose="020B0604020202020204" pitchFamily="34" charset="0"/>
                <a:cs typeface="Arial" panose="020B0604020202020204" pitchFamily="34" charset="0"/>
              </a:rPr>
              <a:t> étapes</a:t>
            </a:r>
          </a:p>
          <a:p>
            <a:pPr eaLnBrk="1" fontAlgn="auto" hangingPunct="1">
              <a:spcBef>
                <a:spcPts val="0"/>
              </a:spcBef>
              <a:spcAft>
                <a:spcPts val="0"/>
              </a:spcAft>
              <a:defRPr/>
            </a:pPr>
            <a:endParaRPr lang="en-US" sz="2000" dirty="0">
              <a:solidFill>
                <a:srgbClr val="DA2127"/>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7E820A8-3145-438F-B159-E834B9B5A3FF}"/>
              </a:ext>
            </a:extLst>
          </p:cNvPr>
          <p:cNvSpPr>
            <a:spLocks noGrp="1"/>
          </p:cNvSpPr>
          <p:nvPr>
            <p:ph type="sldNum" sz="quarter" idx="4"/>
          </p:nvPr>
        </p:nvSpPr>
        <p:spPr/>
        <p:txBody>
          <a:bodyPr/>
          <a:lstStyle/>
          <a:p>
            <a:fld id="{3884788F-3909-4E53-9C01-7D724614CA0D}" type="slidenum">
              <a:rPr lang="en-US" altLang="en-US" smtClean="0"/>
              <a:pPr/>
              <a:t>62</a:t>
            </a:fld>
            <a:endParaRPr lang="en-US" altLang="en-US" dirty="0"/>
          </a:p>
        </p:txBody>
      </p:sp>
      <p:sp>
        <p:nvSpPr>
          <p:cNvPr id="5" name="TextBox 4">
            <a:extLst>
              <a:ext uri="{FF2B5EF4-FFF2-40B4-BE49-F238E27FC236}">
                <a16:creationId xmlns:a16="http://schemas.microsoft.com/office/drawing/2014/main" id="{8D98E007-3BB6-DD6D-B622-B8465130243E}"/>
              </a:ext>
            </a:extLst>
          </p:cNvPr>
          <p:cNvSpPr txBox="1"/>
          <p:nvPr>
            <p:custDataLst>
              <p:tags r:id="rId1"/>
            </p:custDataLst>
          </p:nvPr>
        </p:nvSpPr>
        <p:spPr>
          <a:xfrm>
            <a:off x="720000" y="1440000"/>
            <a:ext cx="10513737" cy="2293448"/>
          </a:xfrm>
          <a:prstGeom prst="rect">
            <a:avLst/>
          </a:prstGeom>
          <a:noFill/>
        </p:spPr>
        <p:txBody>
          <a:bodyPr wrap="square">
            <a:spAutoFit/>
          </a:bodyPr>
          <a:lstStyle/>
          <a:p>
            <a:pPr marL="284400" marR="0" lvl="0" indent="-284400">
              <a:spcBef>
                <a:spcPts val="0"/>
              </a:spcBef>
              <a:spcAft>
                <a:spcPts val="0"/>
              </a:spcAft>
              <a:buFont typeface="Arial" panose="020B0604020202020204" pitchFamily="34" charset="0"/>
              <a:buChar char="•"/>
            </a:pPr>
            <a:r>
              <a:rPr lang="fr-CA" sz="1600" dirty="0">
                <a:latin typeface="Arial" panose="020B0604020202020204" pitchFamily="34" charset="0"/>
                <a:ea typeface="Calibri" panose="020F0502020204030204" pitchFamily="34" charset="0"/>
                <a:cs typeface="Times New Roman" panose="02020603050405020304" pitchFamily="18" charset="0"/>
              </a:rPr>
              <a:t>Communiquer avec votre entraîneur mentor et réfléchir à l’atelier et aux activités.</a:t>
            </a:r>
          </a:p>
          <a:p>
            <a:pPr marL="284400" marR="0" lvl="0" indent="-284400">
              <a:spcBef>
                <a:spcPts val="600"/>
              </a:spcBef>
              <a:spcAft>
                <a:spcPts val="0"/>
              </a:spcAft>
              <a:buFont typeface="Arial" panose="020B0604020202020204" pitchFamily="34" charset="0"/>
              <a:buChar char="•"/>
            </a:pPr>
            <a:r>
              <a:rPr lang="fr-CA" sz="1600" dirty="0">
                <a:latin typeface="Arial" panose="020B0604020202020204" pitchFamily="34" charset="0"/>
                <a:ea typeface="Calibri" panose="020F0502020204030204" pitchFamily="34" charset="0"/>
                <a:cs typeface="Times New Roman" panose="02020603050405020304" pitchFamily="18" charset="0"/>
              </a:rPr>
              <a:t>La personne-ressource ou le responsable du programme assurera un suivi occasionnel tout au long du programme.</a:t>
            </a:r>
          </a:p>
          <a:p>
            <a:pPr marL="284400" marR="0" lvl="0" indent="-284400">
              <a:spcBef>
                <a:spcPts val="600"/>
              </a:spcBef>
              <a:spcAft>
                <a:spcPts val="0"/>
              </a:spcAft>
              <a:buFont typeface="Arial" panose="020B0604020202020204" pitchFamily="34" charset="0"/>
              <a:buChar char="•"/>
            </a:pPr>
            <a:r>
              <a:rPr lang="fr-CA" sz="1600" dirty="0">
                <a:latin typeface="Arial" panose="020B0604020202020204" pitchFamily="34" charset="0"/>
                <a:ea typeface="Calibri" panose="020F0502020204030204" pitchFamily="34" charset="0"/>
                <a:cs typeface="Times New Roman" panose="02020603050405020304" pitchFamily="18" charset="0"/>
              </a:rPr>
              <a:t>Entretenir la relation :</a:t>
            </a:r>
          </a:p>
          <a:p>
            <a:pPr marL="720000" lvl="1" indent="-270000">
              <a:lnSpc>
                <a:spcPct val="150000"/>
              </a:lnSpc>
              <a:spcBef>
                <a:spcPts val="0"/>
              </a:spcBef>
              <a:spcAft>
                <a:spcPts val="0"/>
              </a:spcAft>
              <a:buSzPct val="70000"/>
              <a:buFont typeface="Courier New" panose="02070309020205020404" pitchFamily="49" charset="0"/>
              <a:buChar char="o"/>
            </a:pPr>
            <a:r>
              <a:rPr lang="fr-CA" sz="1600" dirty="0">
                <a:highlight>
                  <a:srgbClr val="FFFF00"/>
                </a:highlight>
                <a:latin typeface="Arial" panose="020B0604020202020204" pitchFamily="34" charset="0"/>
                <a:ea typeface="Calibri" panose="020F0502020204030204" pitchFamily="34" charset="0"/>
                <a:cs typeface="Times New Roman" panose="02020603050405020304" pitchFamily="18" charset="0"/>
              </a:rPr>
              <a:t>Exemple</a:t>
            </a:r>
          </a:p>
          <a:p>
            <a:pPr marL="720000" lvl="1" indent="-270000">
              <a:lnSpc>
                <a:spcPct val="150000"/>
              </a:lnSpc>
              <a:spcBef>
                <a:spcPts val="0"/>
              </a:spcBef>
              <a:spcAft>
                <a:spcPts val="0"/>
              </a:spcAft>
              <a:buSzPct val="70000"/>
              <a:buFont typeface="Courier New" panose="02070309020205020404" pitchFamily="49" charset="0"/>
              <a:buChar char="o"/>
            </a:pPr>
            <a:r>
              <a:rPr lang="fr-CA" sz="1600" dirty="0">
                <a:highlight>
                  <a:srgbClr val="FFFF00"/>
                </a:highlight>
                <a:latin typeface="Arial" panose="020B0604020202020204" pitchFamily="34" charset="0"/>
                <a:ea typeface="Calibri" panose="020F0502020204030204" pitchFamily="34" charset="0"/>
                <a:cs typeface="Times New Roman" panose="02020603050405020304" pitchFamily="18" charset="0"/>
              </a:rPr>
              <a:t>Exemple</a:t>
            </a:r>
          </a:p>
          <a:p>
            <a:pPr marL="720000" lvl="1" indent="-270000">
              <a:lnSpc>
                <a:spcPct val="150000"/>
              </a:lnSpc>
              <a:spcBef>
                <a:spcPts val="0"/>
              </a:spcBef>
              <a:spcAft>
                <a:spcPts val="0"/>
              </a:spcAft>
              <a:buSzPct val="70000"/>
              <a:buFont typeface="Courier New" panose="02070309020205020404" pitchFamily="49" charset="0"/>
              <a:buChar char="o"/>
            </a:pPr>
            <a:r>
              <a:rPr lang="fr-CA" sz="1600" dirty="0">
                <a:highlight>
                  <a:srgbClr val="FFFF00"/>
                </a:highlight>
                <a:latin typeface="Arial" panose="020B0604020202020204" pitchFamily="34" charset="0"/>
                <a:ea typeface="Calibri" panose="020F0502020204030204" pitchFamily="34" charset="0"/>
                <a:cs typeface="Times New Roman" panose="02020603050405020304" pitchFamily="18" charset="0"/>
              </a:rPr>
              <a:t>Exemple</a:t>
            </a:r>
          </a:p>
        </p:txBody>
      </p:sp>
    </p:spTree>
    <p:extLst>
      <p:ext uri="{BB962C8B-B14F-4D97-AF65-F5344CB8AC3E}">
        <p14:creationId xmlns:p14="http://schemas.microsoft.com/office/powerpoint/2010/main" val="16573825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3C813-99FC-1549-8447-B8661349DD24}"/>
              </a:ext>
            </a:extLst>
          </p:cNvPr>
          <p:cNvSpPr txBox="1">
            <a:spLocks noChangeArrowheads="1"/>
          </p:cNvSpPr>
          <p:nvPr/>
        </p:nvSpPr>
        <p:spPr bwMode="auto">
          <a:xfrm>
            <a:off x="609600" y="2435761"/>
            <a:ext cx="5727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dirty="0">
                <a:solidFill>
                  <a:schemeClr val="bg1"/>
                </a:solidFill>
                <a:latin typeface="Arial" panose="020B0604020202020204" pitchFamily="34" charset="0"/>
                <a:cs typeface="Arial" panose="020B0604020202020204" pitchFamily="34" charset="0"/>
              </a:rPr>
              <a:t>Merci!</a:t>
            </a:r>
          </a:p>
        </p:txBody>
      </p:sp>
    </p:spTree>
    <p:extLst>
      <p:ext uri="{BB962C8B-B14F-4D97-AF65-F5344CB8AC3E}">
        <p14:creationId xmlns:p14="http://schemas.microsoft.com/office/powerpoint/2010/main" val="2803869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nvSpPr>
        <p:spPr>
          <a:xfrm>
            <a:off x="720000" y="720000"/>
            <a:ext cx="8443913" cy="752642"/>
          </a:xfrm>
          <a:prstGeom prst="rect">
            <a:avLst/>
          </a:prstGeom>
          <a:noFill/>
        </p:spPr>
        <p:txBody>
          <a:bodyPr>
            <a:spAutoFit/>
          </a:bodyPr>
          <a:lstStyle/>
          <a:p>
            <a:pPr>
              <a:lnSpc>
                <a:spcPct val="107000"/>
              </a:lnSpc>
              <a:spcBef>
                <a:spcPts val="200"/>
              </a:spcBef>
              <a:spcAft>
                <a:spcPts val="0"/>
              </a:spcAft>
              <a:defRPr/>
            </a:pPr>
            <a:r>
              <a:rPr lang="en-US" sz="2000" dirty="0" err="1">
                <a:solidFill>
                  <a:srgbClr val="DA2127"/>
                </a:solidFill>
                <a:latin typeface="Arial" panose="020B0604020202020204" pitchFamily="34" charset="0"/>
                <a:cs typeface="Arial" panose="020B0604020202020204" pitchFamily="34" charset="0"/>
              </a:rPr>
              <a:t>Présentations</a:t>
            </a:r>
            <a:endParaRPr lang="en-US" sz="2000" dirty="0">
              <a:solidFill>
                <a:srgbClr val="DA2127"/>
              </a:solidFill>
              <a:latin typeface="Arial" panose="020B0604020202020204" pitchFamily="34" charset="0"/>
              <a:cs typeface="Arial" panose="020B0604020202020204" pitchFamily="34" charset="0"/>
            </a:endParaRPr>
          </a:p>
          <a:p>
            <a:pPr>
              <a:lnSpc>
                <a:spcPct val="107000"/>
              </a:lnSpc>
              <a:spcBef>
                <a:spcPts val="200"/>
              </a:spcBef>
              <a:spcAft>
                <a:spcPts val="0"/>
              </a:spcAft>
              <a:defRPr/>
            </a:pPr>
            <a:endParaRPr lang="en-US" sz="2000" dirty="0">
              <a:solidFill>
                <a:srgbClr val="DA2127"/>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592AB62-B59F-4978-995A-787CE0A04015}"/>
              </a:ext>
            </a:extLst>
          </p:cNvPr>
          <p:cNvSpPr>
            <a:spLocks noGrp="1"/>
          </p:cNvSpPr>
          <p:nvPr>
            <p:ph type="sldNum" sz="quarter" idx="4"/>
          </p:nvPr>
        </p:nvSpPr>
        <p:spPr/>
        <p:txBody>
          <a:bodyPr/>
          <a:lstStyle/>
          <a:p>
            <a:fld id="{3884788F-3909-4E53-9C01-7D724614CA0D}" type="slidenum">
              <a:rPr lang="en-US" altLang="en-US" smtClean="0"/>
              <a:pPr/>
              <a:t>7</a:t>
            </a:fld>
            <a:endParaRPr lang="en-US" altLang="en-US" dirty="0"/>
          </a:p>
        </p:txBody>
      </p:sp>
      <p:sp>
        <p:nvSpPr>
          <p:cNvPr id="5" name="TextBox 4">
            <a:extLst>
              <a:ext uri="{FF2B5EF4-FFF2-40B4-BE49-F238E27FC236}">
                <a16:creationId xmlns:a16="http://schemas.microsoft.com/office/drawing/2014/main" id="{3FB5EF0C-5EE6-A9CC-97F2-D4A8BA829EBB}"/>
              </a:ext>
            </a:extLst>
          </p:cNvPr>
          <p:cNvSpPr txBox="1"/>
          <p:nvPr>
            <p:custDataLst>
              <p:tags r:id="rId1"/>
            </p:custDataLst>
          </p:nvPr>
        </p:nvSpPr>
        <p:spPr>
          <a:xfrm>
            <a:off x="720000" y="1440000"/>
            <a:ext cx="9513778" cy="2200602"/>
          </a:xfrm>
          <a:prstGeom prst="rect">
            <a:avLst/>
          </a:prstGeom>
          <a:noFill/>
        </p:spPr>
        <p:txBody>
          <a:bodyPr wrap="square" rtlCol="0">
            <a:spAutoFit/>
          </a:bodyPr>
          <a:lstStyle/>
          <a:p>
            <a:r>
              <a:rPr lang="fr-CA" sz="1600" b="1" dirty="0">
                <a:latin typeface="Arial" panose="020B0604020202020204" pitchFamily="34" charset="0"/>
                <a:cs typeface="Arial" panose="020B0604020202020204" pitchFamily="34" charset="0"/>
              </a:rPr>
              <a:t>Justification</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Faire connaissance avec les autres participants au programme peut favoriser une expérience de mentorat positive.</a:t>
            </a:r>
          </a:p>
          <a:p>
            <a:pPr>
              <a:spcBef>
                <a:spcPts val="1200"/>
              </a:spcBef>
            </a:pPr>
            <a:r>
              <a:rPr lang="fr-CA" sz="1600" b="1" dirty="0">
                <a:latin typeface="Arial" panose="020B0604020202020204" pitchFamily="34" charset="0"/>
                <a:cs typeface="Arial" panose="020B0604020202020204" pitchFamily="34" charset="0"/>
              </a:rPr>
              <a:t>Objectif</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Permettre aux participants au programme de faire connaissance.</a:t>
            </a:r>
          </a:p>
          <a:p>
            <a:pPr>
              <a:spcBef>
                <a:spcPts val="1200"/>
              </a:spcBef>
            </a:pPr>
            <a:r>
              <a:rPr lang="fr-CA" sz="1600" b="1" dirty="0">
                <a:latin typeface="Arial" panose="020B0604020202020204" pitchFamily="34" charset="0"/>
                <a:cs typeface="Arial" panose="020B0604020202020204" pitchFamily="34" charset="0"/>
              </a:rPr>
              <a:t>Processus</a:t>
            </a:r>
          </a:p>
          <a:p>
            <a:pPr marL="285750" indent="-285750">
              <a:spcBef>
                <a:spcPts val="200"/>
              </a:spcBef>
              <a:buFont typeface="Arial" panose="020B0604020202020204" pitchFamily="34" charset="0"/>
              <a:buChar char="•"/>
            </a:pPr>
            <a:r>
              <a:rPr lang="fr-CA" sz="1600" dirty="0">
                <a:latin typeface="Arial" panose="020B0604020202020204" pitchFamily="34" charset="0"/>
                <a:cs typeface="Arial" panose="020B0604020202020204" pitchFamily="34" charset="0"/>
              </a:rPr>
              <a:t>Présentations à tour de rôle.</a:t>
            </a:r>
          </a:p>
        </p:txBody>
      </p:sp>
    </p:spTree>
    <p:extLst>
      <p:ext uri="{BB962C8B-B14F-4D97-AF65-F5344CB8AC3E}">
        <p14:creationId xmlns:p14="http://schemas.microsoft.com/office/powerpoint/2010/main" val="3126792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1C0D94-4931-414E-8E43-A5B32869154C}"/>
              </a:ext>
            </a:extLst>
          </p:cNvPr>
          <p:cNvSpPr txBox="1"/>
          <p:nvPr/>
        </p:nvSpPr>
        <p:spPr>
          <a:xfrm>
            <a:off x="720000" y="532110"/>
            <a:ext cx="10506456" cy="752642"/>
          </a:xfrm>
          <a:prstGeom prst="rect">
            <a:avLst/>
          </a:prstGeom>
          <a:noFill/>
        </p:spPr>
        <p:txBody>
          <a:bodyPr wrap="square">
            <a:spAutoFit/>
          </a:bodyPr>
          <a:lstStyle/>
          <a:p>
            <a:pPr marL="0" marR="0">
              <a:lnSpc>
                <a:spcPct val="107000"/>
              </a:lnSpc>
              <a:spcBef>
                <a:spcPts val="200"/>
              </a:spcBef>
              <a:spcAft>
                <a:spcPts val="0"/>
              </a:spcAft>
            </a:pPr>
            <a:r>
              <a:rPr lang="en-US" sz="2000" dirty="0">
                <a:solidFill>
                  <a:srgbClr val="C00000"/>
                </a:solidFill>
                <a:latin typeface="Arial" panose="020B0604020202020204" pitchFamily="34" charset="0"/>
                <a:cs typeface="Arial" panose="020B0604020202020204" pitchFamily="34" charset="0"/>
              </a:rPr>
              <a:t>Mentors du </a:t>
            </a:r>
            <a:r>
              <a:rPr lang="en-US" sz="2000" dirty="0" err="1">
                <a:solidFill>
                  <a:srgbClr val="C00000"/>
                </a:solidFill>
                <a:latin typeface="Arial" panose="020B0604020202020204" pitchFamily="34" charset="0"/>
                <a:cs typeface="Arial" panose="020B0604020202020204" pitchFamily="34" charset="0"/>
              </a:rPr>
              <a:t>programme</a:t>
            </a:r>
            <a:endParaRPr lang="en-US" sz="2000" dirty="0">
              <a:solidFill>
                <a:srgbClr val="C00000"/>
              </a:solidFill>
              <a:latin typeface="Arial" panose="020B0604020202020204" pitchFamily="34" charset="0"/>
              <a:cs typeface="Arial" panose="020B0604020202020204" pitchFamily="34" charset="0"/>
            </a:endParaRPr>
          </a:p>
          <a:p>
            <a:pPr marL="0" marR="0">
              <a:lnSpc>
                <a:spcPct val="107000"/>
              </a:lnSpc>
              <a:spcBef>
                <a:spcPts val="200"/>
              </a:spcBef>
              <a:spcAft>
                <a:spcPts val="0"/>
              </a:spcAft>
            </a:pPr>
            <a:endParaRPr lang="en-US" sz="2000" dirty="0">
              <a:solidFill>
                <a:srgbClr val="C00000"/>
              </a:solidFill>
              <a:latin typeface="Arial" panose="020B0604020202020204" pitchFamily="34" charset="0"/>
              <a:cs typeface="Arial" panose="020B0604020202020204" pitchFamily="34" charset="0"/>
            </a:endParaRPr>
          </a:p>
        </p:txBody>
      </p:sp>
      <p:graphicFrame>
        <p:nvGraphicFramePr>
          <p:cNvPr id="2" name="Table 4">
            <a:extLst>
              <a:ext uri="{FF2B5EF4-FFF2-40B4-BE49-F238E27FC236}">
                <a16:creationId xmlns:a16="http://schemas.microsoft.com/office/drawing/2014/main" id="{F0384D30-93CD-472C-9C52-61A955EBCE4A}"/>
              </a:ext>
            </a:extLst>
          </p:cNvPr>
          <p:cNvGraphicFramePr>
            <a:graphicFrameLocks noGrp="1"/>
          </p:cNvGraphicFramePr>
          <p:nvPr>
            <p:extLst>
              <p:ext uri="{D42A27DB-BD31-4B8C-83A1-F6EECF244321}">
                <p14:modId xmlns:p14="http://schemas.microsoft.com/office/powerpoint/2010/main" val="1972332653"/>
              </p:ext>
            </p:extLst>
          </p:nvPr>
        </p:nvGraphicFramePr>
        <p:xfrm>
          <a:off x="720000" y="1252111"/>
          <a:ext cx="10760800" cy="4389120"/>
        </p:xfrm>
        <a:graphic>
          <a:graphicData uri="http://schemas.openxmlformats.org/drawingml/2006/table">
            <a:tbl>
              <a:tblPr firstRow="1" bandRow="1">
                <a:tableStyleId>{68D230F3-CF80-4859-8CE7-A43EE81993B5}</a:tableStyleId>
              </a:tblPr>
              <a:tblGrid>
                <a:gridCol w="5380400">
                  <a:extLst>
                    <a:ext uri="{9D8B030D-6E8A-4147-A177-3AD203B41FA5}">
                      <a16:colId xmlns:a16="http://schemas.microsoft.com/office/drawing/2014/main" val="1879927322"/>
                    </a:ext>
                  </a:extLst>
                </a:gridCol>
                <a:gridCol w="5380400">
                  <a:extLst>
                    <a:ext uri="{9D8B030D-6E8A-4147-A177-3AD203B41FA5}">
                      <a16:colId xmlns:a16="http://schemas.microsoft.com/office/drawing/2014/main" val="2644929925"/>
                    </a:ext>
                  </a:extLst>
                </a:gridCol>
              </a:tblGrid>
              <a:tr h="313686">
                <a:tc>
                  <a:txBody>
                    <a:bodyPr/>
                    <a:lstStyle/>
                    <a:p>
                      <a:r>
                        <a:rPr lang="en-US" sz="1800" b="1" i="0" dirty="0">
                          <a:latin typeface="Arial" panose="020B0604020202020204" pitchFamily="34" charset="0"/>
                          <a:cs typeface="Arial" panose="020B0604020202020204" pitchFamily="34" charset="0"/>
                        </a:rPr>
                        <a:t>Nom</a:t>
                      </a:r>
                    </a:p>
                  </a:txBody>
                  <a:tcPr anchor="ctr"/>
                </a:tc>
                <a:tc>
                  <a:txBody>
                    <a:bodyPr/>
                    <a:lstStyle/>
                    <a:p>
                      <a:r>
                        <a:rPr lang="en-US" sz="1800" b="1" i="0" dirty="0">
                          <a:latin typeface="Arial" panose="020B0604020202020204" pitchFamily="34" charset="0"/>
                          <a:cs typeface="Arial" panose="020B0604020202020204" pitchFamily="34" charset="0"/>
                        </a:rPr>
                        <a:t>Sport</a:t>
                      </a:r>
                    </a:p>
                  </a:txBody>
                  <a:tcPr anchor="ctr"/>
                </a:tc>
                <a:extLst>
                  <a:ext uri="{0D108BD9-81ED-4DB2-BD59-A6C34878D82A}">
                    <a16:rowId xmlns:a16="http://schemas.microsoft.com/office/drawing/2014/main" val="986488483"/>
                  </a:ext>
                </a:extLst>
              </a:tr>
              <a:tr h="313686">
                <a:tc>
                  <a:txBody>
                    <a:bodyPr/>
                    <a:lstStyle/>
                    <a:p>
                      <a:endParaRPr lang="en-US" b="0" i="0" dirty="0">
                        <a:latin typeface="Arial" panose="020B0604020202020204" pitchFamily="34" charset="0"/>
                      </a:endParaRPr>
                    </a:p>
                  </a:txBody>
                  <a:tcPr anchor="ctr"/>
                </a:tc>
                <a:tc>
                  <a:txBody>
                    <a:bodyPr/>
                    <a:lstStyle/>
                    <a:p>
                      <a:endParaRPr lang="en-US" b="0" i="0" dirty="0">
                        <a:latin typeface="Arial" panose="020B0604020202020204" pitchFamily="34" charset="0"/>
                      </a:endParaRPr>
                    </a:p>
                  </a:txBody>
                  <a:tcPr anchor="ctr"/>
                </a:tc>
                <a:extLst>
                  <a:ext uri="{0D108BD9-81ED-4DB2-BD59-A6C34878D82A}">
                    <a16:rowId xmlns:a16="http://schemas.microsoft.com/office/drawing/2014/main" val="2062636328"/>
                  </a:ext>
                </a:extLst>
              </a:tr>
              <a:tr h="313686">
                <a:tc>
                  <a:txBody>
                    <a:bodyPr/>
                    <a:lstStyle/>
                    <a:p>
                      <a:endParaRPr lang="en-US" b="0" i="0" dirty="0">
                        <a:latin typeface="Arial" panose="020B0604020202020204" pitchFamily="34" charset="0"/>
                      </a:endParaRPr>
                    </a:p>
                  </a:txBody>
                  <a:tcPr anchor="ctr"/>
                </a:tc>
                <a:tc>
                  <a:txBody>
                    <a:bodyPr/>
                    <a:lstStyle/>
                    <a:p>
                      <a:endParaRPr lang="en-US" b="0" i="0" dirty="0">
                        <a:latin typeface="Arial" panose="020B0604020202020204" pitchFamily="34" charset="0"/>
                      </a:endParaRPr>
                    </a:p>
                  </a:txBody>
                  <a:tcPr anchor="ctr"/>
                </a:tc>
                <a:extLst>
                  <a:ext uri="{0D108BD9-81ED-4DB2-BD59-A6C34878D82A}">
                    <a16:rowId xmlns:a16="http://schemas.microsoft.com/office/drawing/2014/main" val="3085436041"/>
                  </a:ext>
                </a:extLst>
              </a:tr>
              <a:tr h="313686">
                <a:tc>
                  <a:txBody>
                    <a:bodyPr/>
                    <a:lstStyle/>
                    <a:p>
                      <a:endParaRPr lang="en-US" b="0" i="0" dirty="0">
                        <a:latin typeface="Arial" panose="020B0604020202020204" pitchFamily="34" charset="0"/>
                      </a:endParaRPr>
                    </a:p>
                  </a:txBody>
                  <a:tcPr anchor="ctr"/>
                </a:tc>
                <a:tc>
                  <a:txBody>
                    <a:bodyPr/>
                    <a:lstStyle/>
                    <a:p>
                      <a:endParaRPr lang="en-US" b="0" i="0" dirty="0">
                        <a:latin typeface="Arial" panose="020B0604020202020204" pitchFamily="34" charset="0"/>
                      </a:endParaRPr>
                    </a:p>
                  </a:txBody>
                  <a:tcPr anchor="ctr"/>
                </a:tc>
                <a:extLst>
                  <a:ext uri="{0D108BD9-81ED-4DB2-BD59-A6C34878D82A}">
                    <a16:rowId xmlns:a16="http://schemas.microsoft.com/office/drawing/2014/main" val="1595375893"/>
                  </a:ext>
                </a:extLst>
              </a:tr>
              <a:tr h="313686">
                <a:tc>
                  <a:txBody>
                    <a:bodyPr/>
                    <a:lstStyle/>
                    <a:p>
                      <a:endParaRPr lang="en-US" b="0" i="0" dirty="0">
                        <a:latin typeface="Arial" panose="020B0604020202020204" pitchFamily="34" charset="0"/>
                      </a:endParaRPr>
                    </a:p>
                  </a:txBody>
                  <a:tcPr anchor="ctr"/>
                </a:tc>
                <a:tc>
                  <a:txBody>
                    <a:bodyPr/>
                    <a:lstStyle/>
                    <a:p>
                      <a:endParaRPr lang="en-US" b="0" i="0" dirty="0">
                        <a:latin typeface="Arial" panose="020B0604020202020204" pitchFamily="34" charset="0"/>
                      </a:endParaRPr>
                    </a:p>
                  </a:txBody>
                  <a:tcPr anchor="ctr"/>
                </a:tc>
                <a:extLst>
                  <a:ext uri="{0D108BD9-81ED-4DB2-BD59-A6C34878D82A}">
                    <a16:rowId xmlns:a16="http://schemas.microsoft.com/office/drawing/2014/main" val="3790143955"/>
                  </a:ext>
                </a:extLst>
              </a:tr>
              <a:tr h="313686">
                <a:tc>
                  <a:txBody>
                    <a:bodyPr/>
                    <a:lstStyle/>
                    <a:p>
                      <a:endParaRPr lang="en-US" b="0" i="0" dirty="0">
                        <a:latin typeface="Arial" panose="020B0604020202020204" pitchFamily="34" charset="0"/>
                      </a:endParaRPr>
                    </a:p>
                  </a:txBody>
                  <a:tcPr anchor="ctr"/>
                </a:tc>
                <a:tc>
                  <a:txBody>
                    <a:bodyPr/>
                    <a:lstStyle/>
                    <a:p>
                      <a:endParaRPr lang="en-US" b="0" i="0" dirty="0">
                        <a:latin typeface="Arial" panose="020B0604020202020204" pitchFamily="34" charset="0"/>
                      </a:endParaRPr>
                    </a:p>
                  </a:txBody>
                  <a:tcPr anchor="ctr"/>
                </a:tc>
                <a:extLst>
                  <a:ext uri="{0D108BD9-81ED-4DB2-BD59-A6C34878D82A}">
                    <a16:rowId xmlns:a16="http://schemas.microsoft.com/office/drawing/2014/main" val="4086328315"/>
                  </a:ext>
                </a:extLst>
              </a:tr>
              <a:tr h="313686">
                <a:tc>
                  <a:txBody>
                    <a:bodyPr/>
                    <a:lstStyle/>
                    <a:p>
                      <a:endParaRPr lang="en-US" b="0" i="0" dirty="0">
                        <a:latin typeface="Arial" panose="020B0604020202020204" pitchFamily="34" charset="0"/>
                      </a:endParaRPr>
                    </a:p>
                  </a:txBody>
                  <a:tcPr anchor="ctr"/>
                </a:tc>
                <a:tc>
                  <a:txBody>
                    <a:bodyPr/>
                    <a:lstStyle/>
                    <a:p>
                      <a:endParaRPr lang="en-US" b="0" i="0" dirty="0">
                        <a:latin typeface="Arial" panose="020B0604020202020204" pitchFamily="34" charset="0"/>
                      </a:endParaRPr>
                    </a:p>
                  </a:txBody>
                  <a:tcPr anchor="ctr"/>
                </a:tc>
                <a:extLst>
                  <a:ext uri="{0D108BD9-81ED-4DB2-BD59-A6C34878D82A}">
                    <a16:rowId xmlns:a16="http://schemas.microsoft.com/office/drawing/2014/main" val="1797528784"/>
                  </a:ext>
                </a:extLst>
              </a:tr>
              <a:tr h="313686">
                <a:tc>
                  <a:txBody>
                    <a:bodyPr/>
                    <a:lstStyle/>
                    <a:p>
                      <a:endParaRPr lang="en-US" b="0" i="0" dirty="0">
                        <a:latin typeface="Arial" panose="020B0604020202020204" pitchFamily="34" charset="0"/>
                      </a:endParaRPr>
                    </a:p>
                  </a:txBody>
                  <a:tcPr anchor="ctr"/>
                </a:tc>
                <a:tc>
                  <a:txBody>
                    <a:bodyPr/>
                    <a:lstStyle/>
                    <a:p>
                      <a:endParaRPr lang="en-US" b="0" i="0" dirty="0">
                        <a:latin typeface="Arial" panose="020B0604020202020204" pitchFamily="34" charset="0"/>
                      </a:endParaRPr>
                    </a:p>
                  </a:txBody>
                  <a:tcPr anchor="ctr"/>
                </a:tc>
                <a:extLst>
                  <a:ext uri="{0D108BD9-81ED-4DB2-BD59-A6C34878D82A}">
                    <a16:rowId xmlns:a16="http://schemas.microsoft.com/office/drawing/2014/main" val="779831018"/>
                  </a:ext>
                </a:extLst>
              </a:tr>
              <a:tr h="313686">
                <a:tc>
                  <a:txBody>
                    <a:bodyPr/>
                    <a:lstStyle/>
                    <a:p>
                      <a:endParaRPr lang="en-US" b="0" i="0" dirty="0">
                        <a:latin typeface="Arial" panose="020B0604020202020204" pitchFamily="34" charset="0"/>
                      </a:endParaRPr>
                    </a:p>
                  </a:txBody>
                  <a:tcPr anchor="ctr"/>
                </a:tc>
                <a:tc>
                  <a:txBody>
                    <a:bodyPr/>
                    <a:lstStyle/>
                    <a:p>
                      <a:endParaRPr lang="en-US" b="0" i="0" dirty="0">
                        <a:latin typeface="Arial" panose="020B0604020202020204" pitchFamily="34" charset="0"/>
                      </a:endParaRPr>
                    </a:p>
                  </a:txBody>
                  <a:tcPr anchor="ctr"/>
                </a:tc>
                <a:extLst>
                  <a:ext uri="{0D108BD9-81ED-4DB2-BD59-A6C34878D82A}">
                    <a16:rowId xmlns:a16="http://schemas.microsoft.com/office/drawing/2014/main" val="4208581478"/>
                  </a:ext>
                </a:extLst>
              </a:tr>
              <a:tr h="313686">
                <a:tc>
                  <a:txBody>
                    <a:bodyPr/>
                    <a:lstStyle/>
                    <a:p>
                      <a:endParaRPr lang="en-US" b="0" i="0" dirty="0">
                        <a:latin typeface="Arial" panose="020B0604020202020204" pitchFamily="34" charset="0"/>
                      </a:endParaRPr>
                    </a:p>
                  </a:txBody>
                  <a:tcPr anchor="ctr"/>
                </a:tc>
                <a:tc>
                  <a:txBody>
                    <a:bodyPr/>
                    <a:lstStyle/>
                    <a:p>
                      <a:endParaRPr lang="en-US" b="0" i="0" dirty="0">
                        <a:latin typeface="Arial" panose="020B0604020202020204" pitchFamily="34" charset="0"/>
                      </a:endParaRPr>
                    </a:p>
                  </a:txBody>
                  <a:tcPr anchor="ctr"/>
                </a:tc>
                <a:extLst>
                  <a:ext uri="{0D108BD9-81ED-4DB2-BD59-A6C34878D82A}">
                    <a16:rowId xmlns:a16="http://schemas.microsoft.com/office/drawing/2014/main" val="424380390"/>
                  </a:ext>
                </a:extLst>
              </a:tr>
              <a:tr h="313686">
                <a:tc>
                  <a:txBody>
                    <a:bodyPr/>
                    <a:lstStyle/>
                    <a:p>
                      <a:endParaRPr lang="en-US" b="0" i="0" dirty="0">
                        <a:latin typeface="Arial" panose="020B0604020202020204" pitchFamily="34" charset="0"/>
                      </a:endParaRPr>
                    </a:p>
                  </a:txBody>
                  <a:tcPr anchor="ctr"/>
                </a:tc>
                <a:tc>
                  <a:txBody>
                    <a:bodyPr/>
                    <a:lstStyle/>
                    <a:p>
                      <a:endParaRPr lang="en-US" b="0" i="0" dirty="0">
                        <a:latin typeface="Arial" panose="020B0604020202020204" pitchFamily="34" charset="0"/>
                      </a:endParaRPr>
                    </a:p>
                  </a:txBody>
                  <a:tcPr anchor="ctr"/>
                </a:tc>
                <a:extLst>
                  <a:ext uri="{0D108BD9-81ED-4DB2-BD59-A6C34878D82A}">
                    <a16:rowId xmlns:a16="http://schemas.microsoft.com/office/drawing/2014/main" val="2758796175"/>
                  </a:ext>
                </a:extLst>
              </a:tr>
              <a:tr h="364638">
                <a:tc>
                  <a:txBody>
                    <a:bodyPr/>
                    <a:lstStyle/>
                    <a:p>
                      <a:endParaRPr lang="en-US" b="0" i="0" dirty="0">
                        <a:latin typeface="Arial" panose="020B0604020202020204" pitchFamily="34" charset="0"/>
                      </a:endParaRPr>
                    </a:p>
                  </a:txBody>
                  <a:tcPr anchor="ctr"/>
                </a:tc>
                <a:tc>
                  <a:txBody>
                    <a:bodyPr/>
                    <a:lstStyle/>
                    <a:p>
                      <a:endParaRPr lang="en-US" b="0" i="0" dirty="0">
                        <a:latin typeface="Arial" panose="020B0604020202020204" pitchFamily="34" charset="0"/>
                      </a:endParaRPr>
                    </a:p>
                  </a:txBody>
                  <a:tcPr anchor="ctr"/>
                </a:tc>
                <a:extLst>
                  <a:ext uri="{0D108BD9-81ED-4DB2-BD59-A6C34878D82A}">
                    <a16:rowId xmlns:a16="http://schemas.microsoft.com/office/drawing/2014/main" val="1436538967"/>
                  </a:ext>
                </a:extLst>
              </a:tr>
            </a:tbl>
          </a:graphicData>
        </a:graphic>
      </p:graphicFrame>
      <p:sp>
        <p:nvSpPr>
          <p:cNvPr id="4" name="Slide Number Placeholder 3">
            <a:extLst>
              <a:ext uri="{FF2B5EF4-FFF2-40B4-BE49-F238E27FC236}">
                <a16:creationId xmlns:a16="http://schemas.microsoft.com/office/drawing/2014/main" id="{DDA2D7ED-0148-4097-9258-6B5C2C83E79A}"/>
              </a:ext>
            </a:extLst>
          </p:cNvPr>
          <p:cNvSpPr>
            <a:spLocks noGrp="1"/>
          </p:cNvSpPr>
          <p:nvPr>
            <p:ph type="sldNum" sz="quarter" idx="4"/>
          </p:nvPr>
        </p:nvSpPr>
        <p:spPr/>
        <p:txBody>
          <a:bodyPr/>
          <a:lstStyle/>
          <a:p>
            <a:fld id="{3884788F-3909-4E53-9C01-7D724614CA0D}" type="slidenum">
              <a:rPr lang="en-US" altLang="en-US" smtClean="0"/>
              <a:pPr/>
              <a:t>8</a:t>
            </a:fld>
            <a:endParaRPr lang="en-US" altLang="en-US" dirty="0"/>
          </a:p>
        </p:txBody>
      </p:sp>
    </p:spTree>
    <p:extLst>
      <p:ext uri="{BB962C8B-B14F-4D97-AF65-F5344CB8AC3E}">
        <p14:creationId xmlns:p14="http://schemas.microsoft.com/office/powerpoint/2010/main" val="1522544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1C0D94-4931-414E-8E43-A5B32869154C}"/>
              </a:ext>
            </a:extLst>
          </p:cNvPr>
          <p:cNvSpPr txBox="1"/>
          <p:nvPr/>
        </p:nvSpPr>
        <p:spPr>
          <a:xfrm>
            <a:off x="720000" y="532800"/>
            <a:ext cx="10506456" cy="397673"/>
          </a:xfrm>
          <a:prstGeom prst="rect">
            <a:avLst/>
          </a:prstGeom>
          <a:noFill/>
        </p:spPr>
        <p:txBody>
          <a:bodyPr wrap="square">
            <a:spAutoFit/>
          </a:bodyPr>
          <a:lstStyle/>
          <a:p>
            <a:pPr>
              <a:lnSpc>
                <a:spcPct val="107000"/>
              </a:lnSpc>
              <a:spcBef>
                <a:spcPts val="200"/>
              </a:spcBef>
              <a:spcAft>
                <a:spcPts val="0"/>
              </a:spcAft>
            </a:pPr>
            <a:r>
              <a:rPr lang="en-US" sz="2000" dirty="0" err="1">
                <a:solidFill>
                  <a:srgbClr val="C00000"/>
                </a:solidFill>
                <a:latin typeface="Arial" panose="020B0604020202020204" pitchFamily="34" charset="0"/>
                <a:cs typeface="Arial" panose="020B0604020202020204" pitchFamily="34" charset="0"/>
              </a:rPr>
              <a:t>Mentorés</a:t>
            </a:r>
            <a:r>
              <a:rPr lang="en-US" sz="2000" dirty="0">
                <a:solidFill>
                  <a:srgbClr val="C00000"/>
                </a:solidFill>
                <a:latin typeface="Arial" panose="020B0604020202020204" pitchFamily="34" charset="0"/>
                <a:cs typeface="Arial" panose="020B0604020202020204" pitchFamily="34" charset="0"/>
              </a:rPr>
              <a:t> du </a:t>
            </a:r>
            <a:r>
              <a:rPr lang="en-US" sz="2000" dirty="0" err="1">
                <a:solidFill>
                  <a:srgbClr val="C00000"/>
                </a:solidFill>
                <a:latin typeface="Arial" panose="020B0604020202020204" pitchFamily="34" charset="0"/>
                <a:cs typeface="Arial" panose="020B0604020202020204" pitchFamily="34" charset="0"/>
              </a:rPr>
              <a:t>programme</a:t>
            </a:r>
            <a:endParaRPr lang="en-US" sz="2000" dirty="0">
              <a:solidFill>
                <a:srgbClr val="C00000"/>
              </a:solidFill>
              <a:latin typeface="Arial" panose="020B0604020202020204" pitchFamily="34" charset="0"/>
              <a:cs typeface="Arial" panose="020B0604020202020204" pitchFamily="34" charset="0"/>
            </a:endParaRPr>
          </a:p>
        </p:txBody>
      </p:sp>
      <p:graphicFrame>
        <p:nvGraphicFramePr>
          <p:cNvPr id="2" name="Table 4">
            <a:extLst>
              <a:ext uri="{FF2B5EF4-FFF2-40B4-BE49-F238E27FC236}">
                <a16:creationId xmlns:a16="http://schemas.microsoft.com/office/drawing/2014/main" id="{F0384D30-93CD-472C-9C52-61A955EBCE4A}"/>
              </a:ext>
            </a:extLst>
          </p:cNvPr>
          <p:cNvGraphicFramePr>
            <a:graphicFrameLocks noGrp="1"/>
          </p:cNvGraphicFramePr>
          <p:nvPr>
            <p:extLst>
              <p:ext uri="{D42A27DB-BD31-4B8C-83A1-F6EECF244321}">
                <p14:modId xmlns:p14="http://schemas.microsoft.com/office/powerpoint/2010/main" val="3397503435"/>
              </p:ext>
            </p:extLst>
          </p:nvPr>
        </p:nvGraphicFramePr>
        <p:xfrm>
          <a:off x="503968" y="1252801"/>
          <a:ext cx="5285232" cy="4459074"/>
        </p:xfrm>
        <a:graphic>
          <a:graphicData uri="http://schemas.openxmlformats.org/drawingml/2006/table">
            <a:tbl>
              <a:tblPr firstRow="1" bandRow="1">
                <a:tableStyleId>{68D230F3-CF80-4859-8CE7-A43EE81993B5}</a:tableStyleId>
              </a:tblPr>
              <a:tblGrid>
                <a:gridCol w="2597674">
                  <a:extLst>
                    <a:ext uri="{9D8B030D-6E8A-4147-A177-3AD203B41FA5}">
                      <a16:colId xmlns:a16="http://schemas.microsoft.com/office/drawing/2014/main" val="1879927322"/>
                    </a:ext>
                  </a:extLst>
                </a:gridCol>
                <a:gridCol w="2687558">
                  <a:extLst>
                    <a:ext uri="{9D8B030D-6E8A-4147-A177-3AD203B41FA5}">
                      <a16:colId xmlns:a16="http://schemas.microsoft.com/office/drawing/2014/main" val="2644929925"/>
                    </a:ext>
                  </a:extLst>
                </a:gridCol>
              </a:tblGrid>
              <a:tr h="380954">
                <a:tc>
                  <a:txBody>
                    <a:bodyPr/>
                    <a:lstStyle/>
                    <a:p>
                      <a:r>
                        <a:rPr lang="en-US" sz="1800" b="1" i="0" dirty="0">
                          <a:latin typeface="Arial" panose="020B0604020202020204" pitchFamily="34" charset="0"/>
                        </a:rPr>
                        <a:t>Nom</a:t>
                      </a:r>
                    </a:p>
                  </a:txBody>
                  <a:tcPr/>
                </a:tc>
                <a:tc>
                  <a:txBody>
                    <a:bodyPr/>
                    <a:lstStyle/>
                    <a:p>
                      <a:r>
                        <a:rPr lang="en-US" sz="1800" b="1" i="0" dirty="0">
                          <a:latin typeface="Arial" panose="020B0604020202020204" pitchFamily="34" charset="0"/>
                        </a:rPr>
                        <a:t>Sport</a:t>
                      </a:r>
                    </a:p>
                  </a:txBody>
                  <a:tcPr/>
                </a:tc>
                <a:extLst>
                  <a:ext uri="{0D108BD9-81ED-4DB2-BD59-A6C34878D82A}">
                    <a16:rowId xmlns:a16="http://schemas.microsoft.com/office/drawing/2014/main" val="986488483"/>
                  </a:ext>
                </a:extLst>
              </a:tr>
              <a:tr h="370492">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val="2062636328"/>
                  </a:ext>
                </a:extLst>
              </a:tr>
              <a:tr h="370492">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val="3085436041"/>
                  </a:ext>
                </a:extLst>
              </a:tr>
              <a:tr h="370492">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val="1595375893"/>
                  </a:ext>
                </a:extLst>
              </a:tr>
              <a:tr h="370492">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val="3790143955"/>
                  </a:ext>
                </a:extLst>
              </a:tr>
              <a:tr h="370492">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val="4086328315"/>
                  </a:ext>
                </a:extLst>
              </a:tr>
              <a:tr h="370492">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val="1797528784"/>
                  </a:ext>
                </a:extLst>
              </a:tr>
              <a:tr h="370492">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val="779831018"/>
                  </a:ext>
                </a:extLst>
              </a:tr>
              <a:tr h="373200">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val="4208581478"/>
                  </a:ext>
                </a:extLst>
              </a:tr>
              <a:tr h="370492">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val="424380390"/>
                  </a:ext>
                </a:extLst>
              </a:tr>
              <a:tr h="370492">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val="2758796175"/>
                  </a:ext>
                </a:extLst>
              </a:tr>
              <a:tr h="370492">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val="1436538967"/>
                  </a:ext>
                </a:extLst>
              </a:tr>
            </a:tbl>
          </a:graphicData>
        </a:graphic>
      </p:graphicFrame>
      <p:graphicFrame>
        <p:nvGraphicFramePr>
          <p:cNvPr id="4" name="Table 4">
            <a:extLst>
              <a:ext uri="{FF2B5EF4-FFF2-40B4-BE49-F238E27FC236}">
                <a16:creationId xmlns:a16="http://schemas.microsoft.com/office/drawing/2014/main" id="{5C35FDA6-A611-4E6C-B684-041220AABE55}"/>
              </a:ext>
            </a:extLst>
          </p:cNvPr>
          <p:cNvGraphicFramePr>
            <a:graphicFrameLocks noGrp="1"/>
          </p:cNvGraphicFramePr>
          <p:nvPr>
            <p:extLst>
              <p:ext uri="{D42A27DB-BD31-4B8C-83A1-F6EECF244321}">
                <p14:modId xmlns:p14="http://schemas.microsoft.com/office/powerpoint/2010/main" val="1639696551"/>
              </p:ext>
            </p:extLst>
          </p:nvPr>
        </p:nvGraphicFramePr>
        <p:xfrm>
          <a:off x="6325648" y="1252801"/>
          <a:ext cx="5285232" cy="4459071"/>
        </p:xfrm>
        <a:graphic>
          <a:graphicData uri="http://schemas.openxmlformats.org/drawingml/2006/table">
            <a:tbl>
              <a:tblPr firstRow="1" bandRow="1">
                <a:tableStyleId>{68D230F3-CF80-4859-8CE7-A43EE81993B5}</a:tableStyleId>
              </a:tblPr>
              <a:tblGrid>
                <a:gridCol w="2746248">
                  <a:extLst>
                    <a:ext uri="{9D8B030D-6E8A-4147-A177-3AD203B41FA5}">
                      <a16:colId xmlns:a16="http://schemas.microsoft.com/office/drawing/2014/main" val="1879927322"/>
                    </a:ext>
                  </a:extLst>
                </a:gridCol>
                <a:gridCol w="2538984">
                  <a:extLst>
                    <a:ext uri="{9D8B030D-6E8A-4147-A177-3AD203B41FA5}">
                      <a16:colId xmlns:a16="http://schemas.microsoft.com/office/drawing/2014/main" val="2644929925"/>
                    </a:ext>
                  </a:extLst>
                </a:gridCol>
              </a:tblGrid>
              <a:tr h="380234">
                <a:tc>
                  <a:txBody>
                    <a:bodyPr/>
                    <a:lstStyle/>
                    <a:p>
                      <a:pPr marL="0" algn="l" defTabSz="914400" rtl="0" eaLnBrk="1" latinLnBrk="0" hangingPunct="1"/>
                      <a:r>
                        <a:rPr lang="en-US" sz="1800" b="1" i="0" kern="1200" dirty="0">
                          <a:solidFill>
                            <a:schemeClr val="tx1"/>
                          </a:solidFill>
                          <a:latin typeface="Arial" panose="020B0604020202020204" pitchFamily="34" charset="0"/>
                          <a:ea typeface="+mn-ea"/>
                          <a:cs typeface="+mn-cs"/>
                        </a:rPr>
                        <a:t>Nom</a:t>
                      </a:r>
                    </a:p>
                  </a:txBody>
                  <a:tcPr/>
                </a:tc>
                <a:tc>
                  <a:txBody>
                    <a:bodyPr/>
                    <a:lstStyle/>
                    <a:p>
                      <a:pPr marL="0" algn="l" defTabSz="914400" rtl="0" eaLnBrk="1" latinLnBrk="0" hangingPunct="1"/>
                      <a:r>
                        <a:rPr lang="en-US" sz="1800" b="1" i="0" kern="1200" dirty="0">
                          <a:solidFill>
                            <a:schemeClr val="tx1"/>
                          </a:solidFill>
                          <a:latin typeface="Arial" panose="020B0604020202020204" pitchFamily="34" charset="0"/>
                          <a:ea typeface="+mn-ea"/>
                          <a:cs typeface="+mn-cs"/>
                        </a:rPr>
                        <a:t>Sport</a:t>
                      </a:r>
                    </a:p>
                  </a:txBody>
                  <a:tcPr/>
                </a:tc>
                <a:extLst>
                  <a:ext uri="{0D108BD9-81ED-4DB2-BD59-A6C34878D82A}">
                    <a16:rowId xmlns:a16="http://schemas.microsoft.com/office/drawing/2014/main" val="986488483"/>
                  </a:ext>
                </a:extLst>
              </a:tr>
              <a:tr h="371803">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val="2062636328"/>
                  </a:ext>
                </a:extLst>
              </a:tr>
              <a:tr h="371803">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val="3085436041"/>
                  </a:ext>
                </a:extLst>
              </a:tr>
              <a:tr h="371803">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val="1595375893"/>
                  </a:ext>
                </a:extLst>
              </a:tr>
              <a:tr h="358090">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val="3790143955"/>
                  </a:ext>
                </a:extLst>
              </a:tr>
              <a:tr h="371803">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val="4086328315"/>
                  </a:ext>
                </a:extLst>
              </a:tr>
              <a:tr h="371803">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val="1797528784"/>
                  </a:ext>
                </a:extLst>
              </a:tr>
              <a:tr h="371803">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val="779831018"/>
                  </a:ext>
                </a:extLst>
              </a:tr>
              <a:tr h="374520">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val="4208581478"/>
                  </a:ext>
                </a:extLst>
              </a:tr>
              <a:tr h="371803">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val="424380390"/>
                  </a:ext>
                </a:extLst>
              </a:tr>
              <a:tr h="371803">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val="2758796175"/>
                  </a:ext>
                </a:extLst>
              </a:tr>
              <a:tr h="371803">
                <a:tc>
                  <a:txBody>
                    <a:bodyPr/>
                    <a:lstStyle/>
                    <a:p>
                      <a:endParaRPr lang="en-US" sz="1600" b="0" i="0" dirty="0">
                        <a:latin typeface="Arial" panose="020B0604020202020204" pitchFamily="34" charset="0"/>
                      </a:endParaRPr>
                    </a:p>
                  </a:txBody>
                  <a:tcPr/>
                </a:tc>
                <a:tc>
                  <a:txBody>
                    <a:bodyPr/>
                    <a:lstStyle/>
                    <a:p>
                      <a:endParaRPr lang="en-US" sz="1600" b="0" i="0" dirty="0">
                        <a:latin typeface="Arial" panose="020B0604020202020204" pitchFamily="34" charset="0"/>
                      </a:endParaRPr>
                    </a:p>
                  </a:txBody>
                  <a:tcPr/>
                </a:tc>
                <a:extLst>
                  <a:ext uri="{0D108BD9-81ED-4DB2-BD59-A6C34878D82A}">
                    <a16:rowId xmlns:a16="http://schemas.microsoft.com/office/drawing/2014/main" val="1753712109"/>
                  </a:ext>
                </a:extLst>
              </a:tr>
            </a:tbl>
          </a:graphicData>
        </a:graphic>
      </p:graphicFrame>
      <p:sp>
        <p:nvSpPr>
          <p:cNvPr id="5" name="Slide Number Placeholder 4">
            <a:extLst>
              <a:ext uri="{FF2B5EF4-FFF2-40B4-BE49-F238E27FC236}">
                <a16:creationId xmlns:a16="http://schemas.microsoft.com/office/drawing/2014/main" id="{0E4251B4-80A6-46AB-A53B-52B66912047A}"/>
              </a:ext>
            </a:extLst>
          </p:cNvPr>
          <p:cNvSpPr>
            <a:spLocks noGrp="1"/>
          </p:cNvSpPr>
          <p:nvPr>
            <p:ph type="sldNum" sz="quarter" idx="4"/>
          </p:nvPr>
        </p:nvSpPr>
        <p:spPr/>
        <p:txBody>
          <a:bodyPr/>
          <a:lstStyle/>
          <a:p>
            <a:fld id="{3884788F-3909-4E53-9C01-7D724614CA0D}" type="slidenum">
              <a:rPr lang="en-US" altLang="en-US" smtClean="0"/>
              <a:pPr/>
              <a:t>9</a:t>
            </a:fld>
            <a:endParaRPr lang="en-US" altLang="en-US" dirty="0"/>
          </a:p>
        </p:txBody>
      </p:sp>
    </p:spTree>
    <p:extLst>
      <p:ext uri="{BB962C8B-B14F-4D97-AF65-F5344CB8AC3E}">
        <p14:creationId xmlns:p14="http://schemas.microsoft.com/office/powerpoint/2010/main" val="41095742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CAC CUSTOM THEME">
      <a:dk1>
        <a:srgbClr val="000000"/>
      </a:dk1>
      <a:lt1>
        <a:srgbClr val="FFFFFF"/>
      </a:lt1>
      <a:dk2>
        <a:srgbClr val="5F5F5F"/>
      </a:dk2>
      <a:lt2>
        <a:srgbClr val="E7E6E6"/>
      </a:lt2>
      <a:accent1>
        <a:srgbClr val="D20A11"/>
      </a:accent1>
      <a:accent2>
        <a:srgbClr val="E8903C"/>
      </a:accent2>
      <a:accent3>
        <a:srgbClr val="C0D241"/>
      </a:accent3>
      <a:accent4>
        <a:srgbClr val="FFCE44"/>
      </a:accent4>
      <a:accent5>
        <a:srgbClr val="4DADE2"/>
      </a:accent5>
      <a:accent6>
        <a:srgbClr val="000000"/>
      </a:accent6>
      <a:hlink>
        <a:srgbClr val="D20A11"/>
      </a:hlink>
      <a:folHlink>
        <a:srgbClr val="7F0A1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CAC Document" ma:contentTypeID="0x0101008B403640B96B1F429E51BD9DF0B8AA3A0030E11A1C22487A46925666F73224FF5D" ma:contentTypeVersion="4" ma:contentTypeDescription="All CAC Documents will be based on this Content Type" ma:contentTypeScope="" ma:versionID="d1cd43240a809973fffe31a16130ef3c">
  <xsd:schema xmlns:xsd="http://www.w3.org/2001/XMLSchema" xmlns:xs="http://www.w3.org/2001/XMLSchema" xmlns:p="http://schemas.microsoft.com/office/2006/metadata/properties" xmlns:ns2="e10030fa-87a4-4309-b645-ea65c34eb667" xmlns:ns3="c06e0548-1bc0-4e1f-80d7-296fcec33dce" targetNamespace="http://schemas.microsoft.com/office/2006/metadata/properties" ma:root="true" ma:fieldsID="3b8d2dec83378df49a77fbec3f87ad9f" ns2:_="" ns3:_="">
    <xsd:import namespace="e10030fa-87a4-4309-b645-ea65c34eb667"/>
    <xsd:import namespace="c06e0548-1bc0-4e1f-80d7-296fcec33dce"/>
    <xsd:element name="properties">
      <xsd:complexType>
        <xsd:sequence>
          <xsd:element name="documentManagement">
            <xsd:complexType>
              <xsd:all>
                <xsd:element ref="ns2:k6e3aaddb5c646b4b1bb004264c5f94e" minOccurs="0"/>
                <xsd:element ref="ns2:TaxCatchAll" minOccurs="0"/>
                <xsd:element ref="ns2:TaxCatchAllLabel" minOccurs="0"/>
                <xsd:element ref="ns2:f0ded25f707247ca938ec5b4a768f28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0030fa-87a4-4309-b645-ea65c34eb667" elementFormDefault="qualified">
    <xsd:import namespace="http://schemas.microsoft.com/office/2006/documentManagement/types"/>
    <xsd:import namespace="http://schemas.microsoft.com/office/infopath/2007/PartnerControls"/>
    <xsd:element name="k6e3aaddb5c646b4b1bb004264c5f94e" ma:index="8" nillable="true" ma:taxonomy="true" ma:internalName="k6e3aaddb5c646b4b1bb004264c5f94e" ma:taxonomyFieldName="Area" ma:displayName="Area" ma:default="" ma:fieldId="{46e3aadd-b5c6-46b4-b1bb-004264c5f94e}" ma:sspId="183ea7a3-a5f8-458d-968b-0749e61eb84d" ma:termSetId="0a35745c-bf23-43ad-ba1a-d0d32cdacd5e"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0fafb692-fc2d-4792-bc03-bd86391101c1}" ma:internalName="TaxCatchAll" ma:showField="CatchAllData" ma:web="c06e0548-1bc0-4e1f-80d7-296fcec33dce">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0fafb692-fc2d-4792-bc03-bd86391101c1}" ma:internalName="TaxCatchAllLabel" ma:readOnly="true" ma:showField="CatchAllDataLabel" ma:web="c06e0548-1bc0-4e1f-80d7-296fcec33dce">
      <xsd:complexType>
        <xsd:complexContent>
          <xsd:extension base="dms:MultiChoiceLookup">
            <xsd:sequence>
              <xsd:element name="Value" type="dms:Lookup" maxOccurs="unbounded" minOccurs="0" nillable="true"/>
            </xsd:sequence>
          </xsd:extension>
        </xsd:complexContent>
      </xsd:complexType>
    </xsd:element>
    <xsd:element name="f0ded25f707247ca938ec5b4a768f28e" ma:index="12" nillable="true" ma:taxonomy="true" ma:internalName="f0ded25f707247ca938ec5b4a768f28e" ma:taxonomyFieldName="Document_x0020_Language" ma:displayName="Document Language" ma:default="1;#English|bcdd97c1-4fcf-4589-bd0b-679f9b41b6d2" ma:fieldId="{f0ded25f-7072-47ca-938e-c5b4a768f28e}" ma:sspId="183ea7a3-a5f8-458d-968b-0749e61eb84d" ma:termSetId="54b7e7e4-2a2b-4e4d-980c-987fc13b39c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06e0548-1bc0-4e1f-80d7-296fcec33dce" elementFormDefault="qualified">
    <xsd:import namespace="http://schemas.microsoft.com/office/2006/documentManagement/types"/>
    <xsd:import namespace="http://schemas.microsoft.com/office/infopath/2007/PartnerControls"/>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183ea7a3-a5f8-458d-968b-0749e61eb84d" ContentTypeId="0x0101008B403640B96B1F429E51BD9DF0B8AA3A"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c06e0548-1bc0-4e1f-80d7-296fcec33dce">3353JW2MJCVX-1490241971-4346</_dlc_DocId>
    <_dlc_DocIdUrl xmlns="c06e0548-1bc0-4e1f-80d7-296fcec33dce">
      <Url>https://coachca.sharepoint.com/teams/cacteam_ProcurementPartnerManagement/_layouts/15/DocIdRedir.aspx?ID=3353JW2MJCVX-1490241971-4346</Url>
      <Description>3353JW2MJCVX-1490241971-4346</Description>
    </_dlc_DocIdUrl>
    <f0ded25f707247ca938ec5b4a768f28e xmlns="e10030fa-87a4-4309-b645-ea65c34eb667">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bcdd97c1-4fcf-4589-bd0b-679f9b41b6d2</TermId>
        </TermInfo>
      </Terms>
    </f0ded25f707247ca938ec5b4a768f28e>
    <TaxCatchAll xmlns="e10030fa-87a4-4309-b645-ea65c34eb667">
      <Value>1</Value>
    </TaxCatchAll>
    <k6e3aaddb5c646b4b1bb004264c5f94e xmlns="e10030fa-87a4-4309-b645-ea65c34eb667">
      <Terms xmlns="http://schemas.microsoft.com/office/infopath/2007/PartnerControls"/>
    </k6e3aaddb5c646b4b1bb004264c5f94e>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6.xml><?xml version="1.0" encoding="utf-8"?>
<LongProperties xmlns="http://schemas.microsoft.com/office/2006/metadata/longProperties"/>
</file>

<file path=customXml/itemProps1.xml><?xml version="1.0" encoding="utf-8"?>
<ds:datastoreItem xmlns:ds="http://schemas.openxmlformats.org/officeDocument/2006/customXml" ds:itemID="{B52C77DC-3B07-4F47-8AF2-6F79C6A3ED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0030fa-87a4-4309-b645-ea65c34eb667"/>
    <ds:schemaRef ds:uri="c06e0548-1bc0-4e1f-80d7-296fcec33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ECE14B-A96F-4D45-BBE5-EB947723D6D5}">
  <ds:schemaRefs>
    <ds:schemaRef ds:uri="Microsoft.SharePoint.Taxonomy.ContentTypeSync"/>
  </ds:schemaRefs>
</ds:datastoreItem>
</file>

<file path=customXml/itemProps3.xml><?xml version="1.0" encoding="utf-8"?>
<ds:datastoreItem xmlns:ds="http://schemas.openxmlformats.org/officeDocument/2006/customXml" ds:itemID="{6C55C469-768B-48D2-8428-21C2BC988C02}">
  <ds:schemaRefs>
    <ds:schemaRef ds:uri="http://schemas.microsoft.com/sharepoint/v3/contenttype/forms"/>
  </ds:schemaRefs>
</ds:datastoreItem>
</file>

<file path=customXml/itemProps4.xml><?xml version="1.0" encoding="utf-8"?>
<ds:datastoreItem xmlns:ds="http://schemas.openxmlformats.org/officeDocument/2006/customXml" ds:itemID="{CBCE491B-0492-4EC5-8919-B4CDF4D0F1BD}">
  <ds:schemaRefs>
    <ds:schemaRef ds:uri="e10030fa-87a4-4309-b645-ea65c34eb667"/>
    <ds:schemaRef ds:uri="http://schemas.microsoft.com/office/2006/metadata/properties"/>
    <ds:schemaRef ds:uri="http://purl.org/dc/elements/1.1/"/>
    <ds:schemaRef ds:uri="http://purl.org/dc/terms/"/>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c06e0548-1bc0-4e1f-80d7-296fcec33dce"/>
    <ds:schemaRef ds:uri="http://www.w3.org/XML/1998/namespace"/>
  </ds:schemaRefs>
</ds:datastoreItem>
</file>

<file path=customXml/itemProps5.xml><?xml version="1.0" encoding="utf-8"?>
<ds:datastoreItem xmlns:ds="http://schemas.openxmlformats.org/officeDocument/2006/customXml" ds:itemID="{08107557-D505-4C5D-8D8B-1612EAAA458E}">
  <ds:schemaRefs>
    <ds:schemaRef ds:uri="http://schemas.microsoft.com/sharepoint/events"/>
  </ds:schemaRefs>
</ds:datastoreItem>
</file>

<file path=customXml/itemProps6.xml><?xml version="1.0" encoding="utf-8"?>
<ds:datastoreItem xmlns:ds="http://schemas.openxmlformats.org/officeDocument/2006/customXml" ds:itemID="{F50AC2BC-E52E-4F4C-8BA5-72CD71D6E380}">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32228</TotalTime>
  <Words>3058</Words>
  <Application>Microsoft Office PowerPoint</Application>
  <PresentationFormat>Widescreen</PresentationFormat>
  <Paragraphs>492</Paragraphs>
  <Slides>63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Calibri</vt:lpstr>
      <vt:lpstr>Calibri Light</vt:lpstr>
      <vt:lpstr>Courier New</vt:lpstr>
      <vt:lpstr>Encode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Arntfield</dc:creator>
  <cp:lastModifiedBy>Claudia Gagnon(She/Her)</cp:lastModifiedBy>
  <cp:revision>52</cp:revision>
  <cp:lastPrinted>2021-08-28T17:00:04Z</cp:lastPrinted>
  <dcterms:created xsi:type="dcterms:W3CDTF">2018-06-01T14:43:19Z</dcterms:created>
  <dcterms:modified xsi:type="dcterms:W3CDTF">2026-06-12T14:13:39Z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Q42ZW277DJTX-2102554853-99938</vt:lpwstr>
  </property>
  <property fmtid="{D5CDD505-2E9C-101B-9397-08002B2CF9AE}" pid="3" name="_dlc_DocIdUrl">
    <vt:lpwstr>https://coachca.sharepoint.com/_layouts/15/DocIdRedir.aspx?ID=Q42ZW277DJTX-2102554853-99938, Q42ZW277DJTX-2102554853-99938</vt:lpwstr>
  </property>
  <property fmtid="{D5CDD505-2E9C-101B-9397-08002B2CF9AE}" pid="4" name="ContentTypeId">
    <vt:lpwstr>0x0101008B403640B96B1F429E51BD9DF0B8AA3A0030E11A1C22487A46925666F73224FF5D</vt:lpwstr>
  </property>
  <property fmtid="{D5CDD505-2E9C-101B-9397-08002B2CF9AE}" pid="5" name="_dlc_DocIdItemGuid">
    <vt:lpwstr>cbc5ef60-8b70-4156-8819-fe06193cfb42</vt:lpwstr>
  </property>
  <property fmtid="{D5CDD505-2E9C-101B-9397-08002B2CF9AE}" pid="6" name="lcf76f155ced4ddcb4097134ff3c332f">
    <vt:lpwstr/>
  </property>
  <property fmtid="{D5CDD505-2E9C-101B-9397-08002B2CF9AE}" pid="7" name="MediaServiceImageTags">
    <vt:lpwstr/>
  </property>
  <property fmtid="{D5CDD505-2E9C-101B-9397-08002B2CF9AE}" pid="8" name="Document Language">
    <vt:lpwstr>1;#English|bcdd97c1-4fcf-4589-bd0b-679f9b41b6d2</vt:lpwstr>
  </property>
  <property fmtid="{D5CDD505-2E9C-101B-9397-08002B2CF9AE}" pid="9" name="Document_x0020_Language">
    <vt:lpwstr>1;#English|bcdd97c1-4fcf-4589-bd0b-679f9b41b6d2</vt:lpwstr>
  </property>
  <property fmtid="{D5CDD505-2E9C-101B-9397-08002B2CF9AE}" pid="10" name="Area">
    <vt:lpwstr/>
  </property>
</Properties>
</file>